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4"/>
  </p:notesMasterIdLst>
  <p:sldIdLst>
    <p:sldId id="262" r:id="rId4"/>
    <p:sldId id="302" r:id="rId5"/>
    <p:sldId id="303" r:id="rId6"/>
    <p:sldId id="304" r:id="rId7"/>
    <p:sldId id="305" r:id="rId8"/>
    <p:sldId id="306" r:id="rId9"/>
    <p:sldId id="307" r:id="rId10"/>
    <p:sldId id="308" r:id="rId11"/>
    <p:sldId id="309"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480ABC-6430-9D52-3197-1D9FE0B0577E}" name="Tony Ryan" initials="TR" userId="S::tony.ryan@designtechnology.org.uk::a4807094-2b8b-448f-8df7-be047c852c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3F"/>
    <a:srgbClr val="F97369"/>
    <a:srgbClr val="FCB9DA"/>
    <a:srgbClr val="DCFFFF"/>
    <a:srgbClr val="FFFF45"/>
    <a:srgbClr val="07E298"/>
    <a:srgbClr val="FFFFFF"/>
    <a:srgbClr val="2F4F5C"/>
    <a:srgbClr val="4C6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F9365-D1B1-4C2F-8F18-FD804AC4E88A}" v="50" dt="2024-10-15T12:06:39.827"/>
    <p1510:client id="{BA663783-4D53-59EC-85DB-7572877DC5BD}" v="56" dt="2024-10-15T12:12:04.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297" autoAdjust="0"/>
  </p:normalViewPr>
  <p:slideViewPr>
    <p:cSldViewPr snapToGrid="0">
      <p:cViewPr varScale="1">
        <p:scale>
          <a:sx n="78" d="100"/>
          <a:sy n="78" d="100"/>
        </p:scale>
        <p:origin x="840" y="72"/>
      </p:cViewPr>
      <p:guideLst/>
    </p:cSldViewPr>
  </p:slideViewPr>
  <p:outlineViewPr>
    <p:cViewPr>
      <p:scale>
        <a:sx n="33" d="100"/>
        <a:sy n="33" d="100"/>
      </p:scale>
      <p:origin x="0" y="-4445"/>
    </p:cViewPr>
  </p:outlineViewPr>
  <p:notesTextViewPr>
    <p:cViewPr>
      <p:scale>
        <a:sx n="1" d="1"/>
        <a:sy n="1" d="1"/>
      </p:scale>
      <p:origin x="0" y="0"/>
    </p:cViewPr>
  </p:notesTextViewPr>
  <p:notesViewPr>
    <p:cSldViewPr snapToGrid="0">
      <p:cViewPr varScale="1">
        <p:scale>
          <a:sx n="66" d="100"/>
          <a:sy n="66"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9CE55-8711-5A47-BBC6-C2D354072490}"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6DA57-3A8B-4144-9C79-64E4102434A2}" type="slidenum">
              <a:rPr lang="en-GB" smtClean="0"/>
              <a:t>‹#›</a:t>
            </a:fld>
            <a:endParaRPr lang="en-GB"/>
          </a:p>
        </p:txBody>
      </p:sp>
    </p:spTree>
    <p:extLst>
      <p:ext uri="{BB962C8B-B14F-4D97-AF65-F5344CB8AC3E}">
        <p14:creationId xmlns:p14="http://schemas.microsoft.com/office/powerpoint/2010/main" val="267888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r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a:t>Click icon to add picture</a:t>
            </a:r>
            <a:endParaRPr lang="en-GB"/>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6535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ose of day_coral">
    <p:bg>
      <p:bgPr>
        <a:solidFill>
          <a:srgbClr val="F97369"/>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64A6F550-6A00-10F9-27D6-C222552AA2C5}"/>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267028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ose of day_coral2">
    <p:bg>
      <p:bgPr>
        <a:solidFill>
          <a:srgbClr val="F97369"/>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F3C68268-49AE-4803-84B2-CAA26BA07306}"/>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149544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ose of day_pink">
    <p:bg>
      <p:bgPr>
        <a:solidFill>
          <a:srgbClr val="FCB9DA"/>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02D2AA16-B076-891A-341F-CF0E707DC8E7}"/>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413706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Yellow">
    <p:bg>
      <p:bgPr>
        <a:solidFill>
          <a:srgbClr val="FFFF45"/>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4" name="Title 1">
            <a:extLst>
              <a:ext uri="{FF2B5EF4-FFF2-40B4-BE49-F238E27FC236}">
                <a16:creationId xmlns:a16="http://schemas.microsoft.com/office/drawing/2014/main" id="{205A69E2-5075-9D23-738F-D318072470D1}"/>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274493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ose of day_green">
    <p:bg>
      <p:bgPr>
        <a:solidFill>
          <a:srgbClr val="07E298"/>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E224A400-27C2-6EA9-D7B1-B22373C07C3F}"/>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282645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ose of day_blue">
    <p:bg>
      <p:bgPr>
        <a:solidFill>
          <a:srgbClr val="DCFFFF"/>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1E1057F2-F040-011A-E0CB-83EAF9E52C5D}"/>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10904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ose of day plain_coral">
    <p:bg>
      <p:bgPr>
        <a:solidFill>
          <a:srgbClr val="F97369"/>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D8503BA9-568F-B9D2-ABB9-776686A918A7}"/>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122103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ose of day plain_coral2">
    <p:bg>
      <p:bgPr>
        <a:solidFill>
          <a:srgbClr val="F97369"/>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lvl1pPr>
              <a:defRPr>
                <a:solidFill>
                  <a:schemeClr val="bg1"/>
                </a:solidFill>
              </a:defRPr>
            </a:lvl1p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CB8B7571-A06C-8EBE-FFC7-6CE925D94BF2}"/>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73725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rpose of day plain_pink">
    <p:bg>
      <p:bgPr>
        <a:solidFill>
          <a:srgbClr val="FCB9DA"/>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FB0B9A52-4F5D-F7B7-B4C9-AFD6EBC879B3}"/>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407352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ose of day plain_pink2">
    <p:bg>
      <p:bgPr>
        <a:solidFill>
          <a:srgbClr val="FCB9DA"/>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5B8F6D6A-2E95-8F8E-F86F-68EB3830BB73}"/>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14499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ral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bg1"/>
                </a:solidFill>
              </a:defRPr>
            </a:lvl1pPr>
          </a:lstStyle>
          <a:p>
            <a:r>
              <a:rPr lang="en-GB"/>
              <a:t>14 September 2022</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43530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ose of day plain_yellow">
    <p:bg>
      <p:bgPr>
        <a:solidFill>
          <a:srgbClr val="FFFF45"/>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A8CDEC3E-DB4A-A54A-B150-F9411378F08F}"/>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2563272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ose of day plain_green">
    <p:bg>
      <p:bgPr>
        <a:solidFill>
          <a:srgbClr val="07E298"/>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637004EC-9846-0AF8-A893-DE1E6C490DBE}"/>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132138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rpose of day plain_blue">
    <p:bg>
      <p:bgPr>
        <a:solidFill>
          <a:srgbClr val="DCFFFF"/>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3BDA1745-9589-70FA-61DB-9BD13BA67A3B}"/>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27114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pose of day plain_whit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2" name="Title 1">
            <a:extLst>
              <a:ext uri="{FF2B5EF4-FFF2-40B4-BE49-F238E27FC236}">
                <a16:creationId xmlns:a16="http://schemas.microsoft.com/office/drawing/2014/main" id="{0F93357B-B89A-7C5E-9855-AE54A1EE10F6}"/>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3579099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33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Black">
    <p:bg>
      <p:bgPr>
        <a:solidFill>
          <a:srgbClr val="2F4F5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ABF3877-EBF8-5A54-C81E-831A7932ED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74" y="-593693"/>
            <a:ext cx="12175340" cy="12612256"/>
          </a:xfrm>
          <a:prstGeom prst="rect">
            <a:avLst/>
          </a:prstGeom>
        </p:spPr>
      </p:pic>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bg1"/>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bg1"/>
                </a:solidFill>
              </a:rPr>
              <a:t>Because design and innovation matter</a:t>
            </a:r>
          </a:p>
        </p:txBody>
      </p:sp>
    </p:spTree>
    <p:extLst>
      <p:ext uri="{BB962C8B-B14F-4D97-AF65-F5344CB8AC3E}">
        <p14:creationId xmlns:p14="http://schemas.microsoft.com/office/powerpoint/2010/main" val="236714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85803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_Co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28508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401060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Gener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353875" y="2498697"/>
            <a:ext cx="9166811"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Graphic 3">
            <a:extLst>
              <a:ext uri="{FF2B5EF4-FFF2-40B4-BE49-F238E27FC236}">
                <a16:creationId xmlns:a16="http://schemas.microsoft.com/office/drawing/2014/main" id="{BD198451-BF3B-25E3-24B0-165F35038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5" name="Graphic 4">
            <a:extLst>
              <a:ext uri="{FF2B5EF4-FFF2-40B4-BE49-F238E27FC236}">
                <a16:creationId xmlns:a16="http://schemas.microsoft.com/office/drawing/2014/main" id="{1F6060A9-31F8-8944-522D-423CD7BA82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106985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bg1"/>
                </a:solidFill>
              </a:defRPr>
            </a:lvl1pPr>
          </a:lstStyle>
          <a:p>
            <a:r>
              <a:rPr lang="en-GB"/>
              <a:t>14 September 2022</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a:t>Click icon to add picture</a:t>
            </a:r>
            <a:endParaRPr lang="en-GB"/>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690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c slide 2">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542A9F1-937B-536C-B2BE-0B3244DEA5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670" y="6135182"/>
            <a:ext cx="1512486" cy="370559"/>
          </a:xfrm>
          <a:prstGeom prst="rect">
            <a:avLst/>
          </a:prstGeom>
        </p:spPr>
      </p:pic>
      <p:pic>
        <p:nvPicPr>
          <p:cNvPr id="4" name="Graphic 3">
            <a:extLst>
              <a:ext uri="{FF2B5EF4-FFF2-40B4-BE49-F238E27FC236}">
                <a16:creationId xmlns:a16="http://schemas.microsoft.com/office/drawing/2014/main" id="{072C1774-C83B-E93C-7EC4-BC7C6AF373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3875" y="6135182"/>
            <a:ext cx="331912" cy="370559"/>
          </a:xfrm>
          <a:prstGeom prst="rect">
            <a:avLst/>
          </a:prstGeom>
        </p:spPr>
      </p:pic>
      <p:sp>
        <p:nvSpPr>
          <p:cNvPr id="5" name="Title 1">
            <a:extLst>
              <a:ext uri="{FF2B5EF4-FFF2-40B4-BE49-F238E27FC236}">
                <a16:creationId xmlns:a16="http://schemas.microsoft.com/office/drawing/2014/main" id="{B93C825F-0A43-54F9-10AF-6F775ADE9ADB}"/>
              </a:ext>
            </a:extLst>
          </p:cNvPr>
          <p:cNvSpPr>
            <a:spLocks noGrp="1"/>
          </p:cNvSpPr>
          <p:nvPr>
            <p:ph type="title"/>
          </p:nvPr>
        </p:nvSpPr>
        <p:spPr>
          <a:xfrm>
            <a:off x="353875" y="352259"/>
            <a:ext cx="10505982"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948200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3685919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0219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468943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9968" y="533400"/>
            <a:ext cx="8157633" cy="4572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3149600" y="1371600"/>
            <a:ext cx="3962400" cy="4217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15200" y="1371600"/>
            <a:ext cx="3964517" cy="4217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1209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Green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bg1"/>
                </a:solidFill>
              </a:defRPr>
            </a:lvl1pPr>
          </a:lstStyle>
          <a:p>
            <a:r>
              <a:rPr lang="en-GB"/>
              <a:t>14 September 2022</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1593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Black">
    <p:bg>
      <p:bgPr>
        <a:solidFill>
          <a:srgbClr val="0A30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rgbClr val="F9736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rgbClr val="F973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rgbClr val="F97369"/>
                </a:solidFill>
              </a:defRPr>
            </a:lvl1pPr>
          </a:lstStyle>
          <a:p>
            <a:r>
              <a:rPr lang="en-GB"/>
              <a:t>14 September 2022</a:t>
            </a:r>
            <a:endParaRPr lang="en-GB" dirty="0"/>
          </a:p>
        </p:txBody>
      </p:sp>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rgbClr val="F97369"/>
                </a:solidFill>
                <a:latin typeface="+mn-lt"/>
                <a:ea typeface="+mn-ea"/>
                <a:cs typeface="+mn-cs"/>
              </a:defRPr>
            </a:lvl1pPr>
          </a:lstStyle>
          <a:p>
            <a:r>
              <a:rPr lang="en-GB"/>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rgbClr val="F973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Graphic 8">
            <a:extLst>
              <a:ext uri="{FF2B5EF4-FFF2-40B4-BE49-F238E27FC236}">
                <a16:creationId xmlns:a16="http://schemas.microsoft.com/office/drawing/2014/main" id="{0B9EAC72-9CA5-251C-816F-1252FF444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999" y="513255"/>
            <a:ext cx="1891228" cy="922170"/>
          </a:xfrm>
          <a:prstGeom prst="rect">
            <a:avLst/>
          </a:prstGeom>
        </p:spPr>
      </p:pic>
      <p:sp>
        <p:nvSpPr>
          <p:cNvPr id="10" name="Picture Placeholder 8">
            <a:extLst>
              <a:ext uri="{FF2B5EF4-FFF2-40B4-BE49-F238E27FC236}">
                <a16:creationId xmlns:a16="http://schemas.microsoft.com/office/drawing/2014/main" id="{25E5C51A-FDB4-32C5-F4D3-0F37C6000427}"/>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72116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Black2">
    <p:bg>
      <p:bgPr>
        <a:solidFill>
          <a:srgbClr val="0A30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rgbClr val="F9736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rgbClr val="F973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rgbClr val="F97369"/>
                </a:solidFill>
              </a:defRPr>
            </a:lvl1pPr>
          </a:lstStyle>
          <a:p>
            <a:r>
              <a:rPr lang="en-GB"/>
              <a:t>14 September 2022</a:t>
            </a:r>
            <a:endParaRPr lang="en-GB" dirty="0"/>
          </a:p>
        </p:txBody>
      </p:sp>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rgbClr val="F97369"/>
                </a:solidFill>
                <a:latin typeface="+mn-lt"/>
                <a:ea typeface="+mn-ea"/>
                <a:cs typeface="+mn-cs"/>
              </a:defRPr>
            </a:lvl1pPr>
          </a:lstStyle>
          <a:p>
            <a:r>
              <a:rPr lang="en-GB"/>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rgbClr val="F973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Graphic 6">
            <a:extLst>
              <a:ext uri="{FF2B5EF4-FFF2-40B4-BE49-F238E27FC236}">
                <a16:creationId xmlns:a16="http://schemas.microsoft.com/office/drawing/2014/main" id="{63DFAA55-EA1E-ACDD-413B-8E999E9CEE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0B9EAC72-9CA5-251C-816F-1252FF4449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5999" y="513255"/>
            <a:ext cx="1891228" cy="922170"/>
          </a:xfrm>
          <a:prstGeom prst="rect">
            <a:avLst/>
          </a:prstGeom>
        </p:spPr>
      </p:pic>
    </p:spTree>
    <p:extLst>
      <p:ext uri="{BB962C8B-B14F-4D97-AF65-F5344CB8AC3E}">
        <p14:creationId xmlns:p14="http://schemas.microsoft.com/office/powerpoint/2010/main" val="346077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tx2"/>
                </a:solidFill>
              </a:defRPr>
            </a:lvl1pPr>
          </a:lstStyle>
          <a:p>
            <a:r>
              <a:rPr lang="en-GB"/>
              <a:t>14 September 2022</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a:t>Click icon to add picture</a:t>
            </a:r>
            <a:endParaRPr lang="en-GB"/>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1956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White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lnSpc>
                <a:spcPct val="100000"/>
              </a:lnSpc>
              <a:defRPr sz="440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a:prstGeom prst="rect">
            <a:avLst/>
          </a:prstGeom>
        </p:spPr>
        <p:txBody>
          <a:bodyPr/>
          <a:lstStyle>
            <a:lvl1pPr>
              <a:defRPr sz="1900" spc="-20" baseline="0">
                <a:solidFill>
                  <a:schemeClr val="tx2"/>
                </a:solidFill>
              </a:defRPr>
            </a:lvl1pPr>
          </a:lstStyle>
          <a:p>
            <a:r>
              <a:rPr lang="en-GB"/>
              <a:t>14 September 2022</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a:prstGeom prst="rect">
            <a:avLst/>
          </a:prstGeo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586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ose of day_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7B287A-9DA7-7643-BA2D-FF22D925EA34}"/>
              </a:ext>
            </a:extLst>
          </p:cNvPr>
          <p:cNvSpPr>
            <a:spLocks noGrp="1"/>
          </p:cNvSpPr>
          <p:nvPr>
            <p:ph type="ctrTitle"/>
          </p:nvPr>
        </p:nvSpPr>
        <p:spPr>
          <a:xfrm>
            <a:off x="467143" y="457200"/>
            <a:ext cx="9144000" cy="664831"/>
          </a:xfrm>
        </p:spPr>
        <p:txBody>
          <a:bodyPr/>
          <a:lstStyle>
            <a:lvl1pPr>
              <a:defRPr cap="all" baseline="0"/>
            </a:lvl1pPr>
          </a:lstStyle>
          <a:p>
            <a:r>
              <a:rPr lang="en-GB" sz="4400" dirty="0">
                <a:solidFill>
                  <a:srgbClr val="0A303F"/>
                </a:solidFill>
              </a:rPr>
              <a:t>Purpose of today</a:t>
            </a:r>
          </a:p>
        </p:txBody>
      </p:sp>
      <p:sp>
        <p:nvSpPr>
          <p:cNvPr id="7" name="Subtitle 2">
            <a:extLst>
              <a:ext uri="{FF2B5EF4-FFF2-40B4-BE49-F238E27FC236}">
                <a16:creationId xmlns:a16="http://schemas.microsoft.com/office/drawing/2014/main" id="{A5E95FBF-87EA-127F-3F8E-B2F43C58B81B}"/>
              </a:ext>
            </a:extLst>
          </p:cNvPr>
          <p:cNvSpPr>
            <a:spLocks noGrp="1"/>
          </p:cNvSpPr>
          <p:nvPr>
            <p:ph type="subTitle" idx="1"/>
          </p:nvPr>
        </p:nvSpPr>
        <p:spPr>
          <a:xfrm>
            <a:off x="685787" y="1897021"/>
            <a:ext cx="8078143" cy="3063957"/>
          </a:xfrm>
        </p:spPr>
        <p:txBody>
          <a:bodyPr/>
          <a:lstStyle/>
          <a:p>
            <a:r>
              <a:rPr lang="en-GB" sz="2400" dirty="0">
                <a:solidFill>
                  <a:srgbClr val="0A303F"/>
                </a:solidFill>
              </a:rPr>
              <a:t>Gain confidence leading a quality D&amp;T curriculum in your school</a:t>
            </a:r>
          </a:p>
          <a:p>
            <a:r>
              <a:rPr lang="en-GB" sz="2400" dirty="0">
                <a:solidFill>
                  <a:srgbClr val="0A303F"/>
                </a:solidFill>
              </a:rPr>
              <a:t>Support your colleagues in delivery and understanding of D&amp;T</a:t>
            </a:r>
          </a:p>
          <a:p>
            <a:r>
              <a:rPr lang="en-GB" sz="2400" dirty="0">
                <a:solidFill>
                  <a:srgbClr val="0A303F"/>
                </a:solidFill>
              </a:rPr>
              <a:t>Managing tools, equipment and materials</a:t>
            </a:r>
          </a:p>
          <a:p>
            <a:r>
              <a:rPr lang="en-GB" sz="2400" dirty="0">
                <a:solidFill>
                  <a:srgbClr val="0A303F"/>
                </a:solidFill>
              </a:rPr>
              <a:t>Leading staff CPD</a:t>
            </a:r>
          </a:p>
          <a:p>
            <a:r>
              <a:rPr lang="en-GB" sz="2400" dirty="0">
                <a:solidFill>
                  <a:srgbClr val="0A303F"/>
                </a:solidFill>
              </a:rPr>
              <a:t>Monitoring and evaluating current practice</a:t>
            </a:r>
          </a:p>
          <a:p>
            <a:r>
              <a:rPr lang="en-GB" sz="2400" dirty="0">
                <a:solidFill>
                  <a:srgbClr val="0A303F"/>
                </a:solidFill>
              </a:rPr>
              <a:t>Systems for assessment</a:t>
            </a:r>
          </a:p>
          <a:p>
            <a:endParaRPr lang="en-GB" sz="2400" dirty="0"/>
          </a:p>
          <a:p>
            <a:endParaRPr lang="en-GB" sz="2400" dirty="0"/>
          </a:p>
          <a:p>
            <a:endParaRPr lang="en-GB" sz="2400" dirty="0"/>
          </a:p>
        </p:txBody>
      </p:sp>
      <p:pic>
        <p:nvPicPr>
          <p:cNvPr id="8" name="Graphic 7">
            <a:extLst>
              <a:ext uri="{FF2B5EF4-FFF2-40B4-BE49-F238E27FC236}">
                <a16:creationId xmlns:a16="http://schemas.microsoft.com/office/drawing/2014/main" id="{B303DF0A-8090-3498-7138-DD9647690D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494541" y="1636666"/>
            <a:ext cx="6896102" cy="3546566"/>
          </a:xfrm>
          <a:prstGeom prst="rect">
            <a:avLst/>
          </a:prstGeom>
        </p:spPr>
      </p:pic>
      <p:pic>
        <p:nvPicPr>
          <p:cNvPr id="9" name="Graphic 8">
            <a:extLst>
              <a:ext uri="{FF2B5EF4-FFF2-40B4-BE49-F238E27FC236}">
                <a16:creationId xmlns:a16="http://schemas.microsoft.com/office/drawing/2014/main" id="{F039F8FD-4D81-EFC7-C2B7-2950D773AC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132B3231-ECD0-3B7D-72FE-D41B6BC854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34023287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134713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88" r:id="rId5"/>
    <p:sldLayoutId id="2147483689" r:id="rId6"/>
    <p:sldLayoutId id="2147483664" r:id="rId7"/>
    <p:sldLayoutId id="2147483665" r:id="rId8"/>
    <p:sldLayoutId id="2147483692" r:id="rId9"/>
    <p:sldLayoutId id="2147483693" r:id="rId10"/>
    <p:sldLayoutId id="2147483697" r:id="rId11"/>
    <p:sldLayoutId id="2147483694" r:id="rId12"/>
    <p:sldLayoutId id="2147483698" r:id="rId13"/>
    <p:sldLayoutId id="2147483695" r:id="rId14"/>
    <p:sldLayoutId id="2147483696" r:id="rId15"/>
    <p:sldLayoutId id="2147483700" r:id="rId16"/>
    <p:sldLayoutId id="2147483701" r:id="rId17"/>
    <p:sldLayoutId id="2147483702" r:id="rId18"/>
    <p:sldLayoutId id="2147483706" r:id="rId19"/>
    <p:sldLayoutId id="2147483703" r:id="rId20"/>
    <p:sldLayoutId id="2147483704" r:id="rId21"/>
    <p:sldLayoutId id="2147483705" r:id="rId22"/>
    <p:sldLayoutId id="2147483699" r:id="rId23"/>
    <p:sldLayoutId id="2147483655" r:id="rId24"/>
    <p:sldLayoutId id="2147483690" r:id="rId25"/>
    <p:sldLayoutId id="2147483691" r:id="rId26"/>
    <p:sldLayoutId id="2147483673" r:id="rId27"/>
    <p:sldLayoutId id="2147483674" r:id="rId28"/>
    <p:sldLayoutId id="2147483650" r:id="rId29"/>
    <p:sldLayoutId id="2147483686" r:id="rId30"/>
    <p:sldLayoutId id="2147483709" r:id="rId31"/>
    <p:sldLayoutId id="2147483710" r:id="rId32"/>
    <p:sldLayoutId id="2147483712" r:id="rId33"/>
    <p:sldLayoutId id="2147483714" r:id="rId34"/>
  </p:sldLayoutIdLst>
  <p:hf sldNum="0" hdr="0"/>
  <p:txStyles>
    <p:titleStyle>
      <a:lvl1pPr algn="l" defTabSz="914400" rtl="0" eaLnBrk="1" latinLnBrk="0" hangingPunct="1">
        <a:lnSpc>
          <a:spcPct val="100000"/>
        </a:lnSpc>
        <a:spcBef>
          <a:spcPct val="0"/>
        </a:spcBef>
        <a:buNone/>
        <a:defRPr sz="4400" b="1" kern="1200" cap="all"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hyperlink" Target="https://www.weforum.org/agenda/2023/05/future-of-jobs-2023-skills/" TargetMode="Externa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designtechnology.org.uk/shop-products/projects-on-a-page-full-pack-of-23-planners-two-new-for-2023/" TargetMode="External"/><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hyperlink" Target="http://www.inspiredbyindustry.org.u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B700-1307-C4B8-4817-7A496276DAD2}"/>
              </a:ext>
            </a:extLst>
          </p:cNvPr>
          <p:cNvSpPr>
            <a:spLocks noGrp="1"/>
          </p:cNvSpPr>
          <p:nvPr>
            <p:ph type="ctrTitle"/>
          </p:nvPr>
        </p:nvSpPr>
        <p:spPr>
          <a:xfrm>
            <a:off x="558478" y="2099885"/>
            <a:ext cx="5940645" cy="2387600"/>
          </a:xfrm>
        </p:spPr>
        <p:txBody>
          <a:bodyPr anchor="ctr">
            <a:noAutofit/>
          </a:bodyPr>
          <a:lstStyle/>
          <a:p>
            <a:pPr>
              <a:lnSpc>
                <a:spcPct val="90000"/>
              </a:lnSpc>
            </a:pPr>
            <a:r>
              <a:rPr lang="en-GB" sz="3200" b="1" dirty="0">
                <a:solidFill>
                  <a:schemeClr val="bg1"/>
                </a:solidFill>
                <a:latin typeface="Arial"/>
                <a:cs typeface="Arial"/>
              </a:rPr>
              <a:t>Investing in Primary School Membership with The Design &amp; Technology Association</a:t>
            </a:r>
            <a:br>
              <a:rPr lang="en-GB" sz="1800" dirty="0">
                <a:effectLst/>
                <a:latin typeface="Tw Cen MT" panose="020B0602020104020603" pitchFamily="34" charset="0"/>
              </a:rPr>
            </a:br>
            <a:endParaRPr lang="en-GB" sz="1800" dirty="0">
              <a:latin typeface="Tw Cen MT" panose="020B0602020104020603" pitchFamily="34" charset="0"/>
            </a:endParaRPr>
          </a:p>
        </p:txBody>
      </p:sp>
      <p:sp>
        <p:nvSpPr>
          <p:cNvPr id="3" name="Subtitle 2">
            <a:extLst>
              <a:ext uri="{FF2B5EF4-FFF2-40B4-BE49-F238E27FC236}">
                <a16:creationId xmlns:a16="http://schemas.microsoft.com/office/drawing/2014/main" id="{30D3672D-8E99-097F-FFA0-71914AE6439F}"/>
              </a:ext>
            </a:extLst>
          </p:cNvPr>
          <p:cNvSpPr>
            <a:spLocks noGrp="1"/>
          </p:cNvSpPr>
          <p:nvPr>
            <p:ph type="subTitle" idx="1"/>
          </p:nvPr>
        </p:nvSpPr>
        <p:spPr>
          <a:xfrm>
            <a:off x="575999" y="4487485"/>
            <a:ext cx="6286917" cy="564776"/>
          </a:xfrm>
        </p:spPr>
        <p:txBody>
          <a:bodyPr vert="horz" lIns="0" tIns="0" rIns="0" bIns="0" rtlCol="0" anchor="t">
            <a:noAutofit/>
          </a:bodyPr>
          <a:lstStyle/>
          <a:p>
            <a:r>
              <a:rPr lang="en-GB" sz="1600" b="1" dirty="0">
                <a:solidFill>
                  <a:schemeClr val="bg1"/>
                </a:solidFill>
                <a:latin typeface="Arial"/>
                <a:ea typeface="Cambria Math"/>
                <a:cs typeface="Arial"/>
              </a:rPr>
              <a:t>Enhancing Student Progress and Learning and Preparing our Young People for a Technological  Future</a:t>
            </a:r>
          </a:p>
          <a:p>
            <a:endParaRPr lang="en-GB" sz="1600" dirty="0">
              <a:solidFill>
                <a:schemeClr val="bg1"/>
              </a:solidFill>
              <a:latin typeface="Arial" panose="020B0604020202020204" pitchFamily="34" charset="0"/>
              <a:ea typeface="Cambria Math" panose="02040503050406030204" pitchFamily="18" charset="0"/>
              <a:cs typeface="Arial" panose="020B0604020202020204" pitchFamily="34" charset="0"/>
            </a:endParaRPr>
          </a:p>
          <a:p>
            <a:r>
              <a:rPr lang="en-GB" sz="1600" dirty="0">
                <a:latin typeface="Arial"/>
                <a:ea typeface="Cambria Math"/>
                <a:cs typeface="Arial"/>
              </a:rPr>
              <a:t>Presented by: </a:t>
            </a:r>
            <a:r>
              <a:rPr lang="en-GB" sz="1600" dirty="0">
                <a:solidFill>
                  <a:srgbClr val="FFFF00"/>
                </a:solidFill>
                <a:latin typeface="Arial"/>
                <a:ea typeface="Cambria Math"/>
                <a:cs typeface="Arial"/>
              </a:rPr>
              <a:t>[Enter your name here]</a:t>
            </a:r>
          </a:p>
          <a:p>
            <a:pPr>
              <a:spcAft>
                <a:spcPts val="600"/>
              </a:spcAft>
            </a:pPr>
            <a:endParaRPr lang="en-GB" sz="1400" dirty="0">
              <a:latin typeface="Tw Cen MT" panose="020B0602020104020603" pitchFamily="34" charset="0"/>
            </a:endParaRPr>
          </a:p>
        </p:txBody>
      </p:sp>
      <p:sp>
        <p:nvSpPr>
          <p:cNvPr id="5" name="Footer Placeholder 4">
            <a:extLst>
              <a:ext uri="{FF2B5EF4-FFF2-40B4-BE49-F238E27FC236}">
                <a16:creationId xmlns:a16="http://schemas.microsoft.com/office/drawing/2014/main" id="{9694BDA2-ECC7-004B-46A4-5A264B37C2CD}"/>
              </a:ext>
            </a:extLst>
          </p:cNvPr>
          <p:cNvSpPr>
            <a:spLocks noGrp="1"/>
          </p:cNvSpPr>
          <p:nvPr>
            <p:ph type="ftr" sz="quarter" idx="12"/>
          </p:nvPr>
        </p:nvSpPr>
        <p:spPr>
          <a:xfrm>
            <a:off x="575999" y="6052820"/>
            <a:ext cx="6480000" cy="360000"/>
          </a:xfrm>
        </p:spPr>
        <p:txBody>
          <a:bodyPr anchor="t">
            <a:normAutofit/>
          </a:bodyPr>
          <a:lstStyle/>
          <a:p>
            <a:pPr>
              <a:lnSpc>
                <a:spcPct val="90000"/>
              </a:lnSpc>
              <a:spcAft>
                <a:spcPts val="600"/>
              </a:spcAft>
            </a:pPr>
            <a:r>
              <a:rPr lang="en-GB" dirty="0"/>
              <a:t>Because design and innovation matter</a:t>
            </a:r>
          </a:p>
        </p:txBody>
      </p:sp>
      <p:pic>
        <p:nvPicPr>
          <p:cNvPr id="8" name="Picture 7" descr="A group of children wearing safety goggles&#10;&#10;Description automatically generated">
            <a:extLst>
              <a:ext uri="{FF2B5EF4-FFF2-40B4-BE49-F238E27FC236}">
                <a16:creationId xmlns:a16="http://schemas.microsoft.com/office/drawing/2014/main" id="{E5EE6844-CE3E-B886-72BF-C610AC76EC0C}"/>
              </a:ext>
            </a:extLst>
          </p:cNvPr>
          <p:cNvPicPr>
            <a:picLocks noChangeAspect="1"/>
          </p:cNvPicPr>
          <p:nvPr/>
        </p:nvPicPr>
        <p:blipFill>
          <a:blip r:embed="rId2"/>
          <a:srcRect l="35259" r="13175"/>
          <a:stretch/>
        </p:blipFill>
        <p:spPr>
          <a:xfrm>
            <a:off x="6846722" y="0"/>
            <a:ext cx="5345278" cy="6858000"/>
          </a:xfrm>
          <a:prstGeom prst="rect">
            <a:avLst/>
          </a:prstGeom>
        </p:spPr>
      </p:pic>
    </p:spTree>
    <p:extLst>
      <p:ext uri="{BB962C8B-B14F-4D97-AF65-F5344CB8AC3E}">
        <p14:creationId xmlns:p14="http://schemas.microsoft.com/office/powerpoint/2010/main" val="27327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D52DA9-777A-00DB-D0AF-E36D91F8E406}"/>
              </a:ext>
            </a:extLst>
          </p:cNvPr>
          <p:cNvSpPr>
            <a:spLocks noGrp="1"/>
          </p:cNvSpPr>
          <p:nvPr>
            <p:ph type="ctrTitle"/>
          </p:nvPr>
        </p:nvSpPr>
        <p:spPr>
          <a:xfrm>
            <a:off x="550600" y="2425435"/>
            <a:ext cx="5192806" cy="2387600"/>
          </a:xfrm>
        </p:spPr>
        <p:txBody>
          <a:bodyPr/>
          <a:lstStyle/>
          <a:p>
            <a:r>
              <a:rPr lang="en-US" dirty="0"/>
              <a:t>Any questions or concerns?</a:t>
            </a:r>
            <a:endParaRPr lang="en-GB" dirty="0"/>
          </a:p>
        </p:txBody>
      </p:sp>
      <p:pic>
        <p:nvPicPr>
          <p:cNvPr id="9" name="Picture Placeholder 8" descr="A finger pointing at a question mark&#10;&#10;Description automatically generated">
            <a:extLst>
              <a:ext uri="{FF2B5EF4-FFF2-40B4-BE49-F238E27FC236}">
                <a16:creationId xmlns:a16="http://schemas.microsoft.com/office/drawing/2014/main" id="{10F5BE16-32BC-7AEB-08B9-CF88F7C48BED}"/>
              </a:ext>
            </a:extLst>
          </p:cNvPr>
          <p:cNvPicPr>
            <a:picLocks noGrp="1" noChangeAspect="1"/>
          </p:cNvPicPr>
          <p:nvPr>
            <p:ph type="pic" sz="quarter" idx="11"/>
          </p:nvPr>
        </p:nvPicPr>
        <p:blipFill>
          <a:blip r:embed="rId2"/>
          <a:srcRect l="23184" r="23184"/>
          <a:stretch>
            <a:fillRect/>
          </a:stretch>
        </p:blipFill>
        <p:spPr/>
      </p:pic>
    </p:spTree>
    <p:extLst>
      <p:ext uri="{BB962C8B-B14F-4D97-AF65-F5344CB8AC3E}">
        <p14:creationId xmlns:p14="http://schemas.microsoft.com/office/powerpoint/2010/main" val="40484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303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0AFE2F-77E7-458F-9EE0-9ABEBAF77998}"/>
              </a:ext>
            </a:extLst>
          </p:cNvPr>
          <p:cNvSpPr/>
          <p:nvPr/>
        </p:nvSpPr>
        <p:spPr>
          <a:xfrm>
            <a:off x="7933710" y="0"/>
            <a:ext cx="425828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4">
            <a:extLst>
              <a:ext uri="{FF2B5EF4-FFF2-40B4-BE49-F238E27FC236}">
                <a16:creationId xmlns:a16="http://schemas.microsoft.com/office/drawing/2014/main" id="{35A8A780-D6D6-0814-26BA-5C177C0EC3CB}"/>
              </a:ext>
            </a:extLst>
          </p:cNvPr>
          <p:cNvSpPr>
            <a:spLocks noGrp="1"/>
          </p:cNvSpPr>
          <p:nvPr>
            <p:ph type="subTitle" idx="1"/>
          </p:nvPr>
        </p:nvSpPr>
        <p:spPr>
          <a:xfrm>
            <a:off x="8464385" y="2421293"/>
            <a:ext cx="3269111" cy="3063957"/>
          </a:xfrm>
        </p:spPr>
        <p:txBody>
          <a:bodyPr vert="horz" lIns="0" tIns="0" rIns="0" bIns="0" rtlCol="0" anchor="t">
            <a:noAutofit/>
          </a:bodyPr>
          <a:lstStyle/>
          <a:p>
            <a:r>
              <a:rPr lang="en-GB" sz="2400" b="1" dirty="0">
                <a:solidFill>
                  <a:schemeClr val="bg1"/>
                </a:solidFill>
                <a:latin typeface="Arial"/>
                <a:cs typeface="Arial"/>
              </a:rPr>
              <a:t>PAYOFF</a:t>
            </a:r>
            <a:br>
              <a:rPr lang="en-GB" sz="2000" dirty="0">
                <a:latin typeface="GriffithGothic Black" panose="02000603060000020004" pitchFamily="50" charset="0"/>
                <a:cs typeface="Arial" panose="020B0604020202020204" pitchFamily="34" charset="0"/>
              </a:rPr>
            </a:br>
            <a:br>
              <a:rPr lang="en-GB" sz="2000" dirty="0">
                <a:latin typeface="GriffithGothic Black" panose="02000603060000020004" pitchFamily="50" charset="0"/>
                <a:cs typeface="Arial" panose="020B0604020202020204" pitchFamily="34" charset="0"/>
              </a:rPr>
            </a:br>
            <a:r>
              <a:rPr lang="en-GB" sz="1700" dirty="0">
                <a:solidFill>
                  <a:schemeClr val="bg1"/>
                </a:solidFill>
                <a:latin typeface="Arial"/>
                <a:cs typeface="Arial"/>
              </a:rPr>
              <a:t>As a result of this presentation, my objective is to inform and assist the leadership team to feel confident in investing in  the Design &amp; Technology Association. </a:t>
            </a:r>
          </a:p>
          <a:p>
            <a:endParaRPr lang="en-GB" dirty="0"/>
          </a:p>
        </p:txBody>
      </p:sp>
      <p:sp>
        <p:nvSpPr>
          <p:cNvPr id="7" name="TextBox 6">
            <a:extLst>
              <a:ext uri="{FF2B5EF4-FFF2-40B4-BE49-F238E27FC236}">
                <a16:creationId xmlns:a16="http://schemas.microsoft.com/office/drawing/2014/main" id="{1FDB6F5D-3F4D-575B-F76D-70F598A0BD63}"/>
              </a:ext>
            </a:extLst>
          </p:cNvPr>
          <p:cNvSpPr txBox="1"/>
          <p:nvPr/>
        </p:nvSpPr>
        <p:spPr>
          <a:xfrm>
            <a:off x="454772" y="2527577"/>
            <a:ext cx="3425624" cy="2092881"/>
          </a:xfrm>
          <a:prstGeom prst="rect">
            <a:avLst/>
          </a:prstGeom>
          <a:noFill/>
        </p:spPr>
        <p:txBody>
          <a:bodyPr wrap="square" rtlCol="0">
            <a:spAutoFit/>
          </a:bodyPr>
          <a:lstStyle/>
          <a:p>
            <a:r>
              <a:rPr lang="en-GB" sz="2400" b="1" dirty="0">
                <a:solidFill>
                  <a:schemeClr val="bg1"/>
                </a:solidFill>
                <a:latin typeface="Arial"/>
                <a:cs typeface="Arial"/>
              </a:rPr>
              <a:t>PURPOSE</a:t>
            </a:r>
            <a:br>
              <a:rPr lang="en-GB" sz="2400" dirty="0">
                <a:latin typeface="GriffithGothic Black" panose="02000603060000020004" pitchFamily="50" charset="0"/>
                <a:cs typeface="Arial" panose="020B0604020202020204" pitchFamily="34" charset="0"/>
              </a:rPr>
            </a:br>
            <a:br>
              <a:rPr lang="en-GB" sz="2400" dirty="0">
                <a:latin typeface="GriffithGothic Black" panose="02000603060000020004" pitchFamily="50" charset="0"/>
                <a:cs typeface="Arial" panose="020B0604020202020204" pitchFamily="34" charset="0"/>
              </a:rPr>
            </a:br>
            <a:r>
              <a:rPr lang="en-GB" sz="1600" dirty="0">
                <a:solidFill>
                  <a:schemeClr val="bg1"/>
                </a:solidFill>
                <a:latin typeface="Arial"/>
                <a:cs typeface="Arial"/>
              </a:rPr>
              <a:t>This presentation will demonstrate why our school should invest in membership of the Design &amp; Technology Association.</a:t>
            </a:r>
          </a:p>
          <a:p>
            <a:endParaRPr lang="en-GB" dirty="0"/>
          </a:p>
        </p:txBody>
      </p:sp>
      <p:sp>
        <p:nvSpPr>
          <p:cNvPr id="9" name="Rectangle 8">
            <a:extLst>
              <a:ext uri="{FF2B5EF4-FFF2-40B4-BE49-F238E27FC236}">
                <a16:creationId xmlns:a16="http://schemas.microsoft.com/office/drawing/2014/main" id="{20932F96-7B2C-774E-C107-438D1CBD3E5E}"/>
              </a:ext>
            </a:extLst>
          </p:cNvPr>
          <p:cNvSpPr/>
          <p:nvPr/>
        </p:nvSpPr>
        <p:spPr>
          <a:xfrm>
            <a:off x="4054236" y="0"/>
            <a:ext cx="388039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5BA784A-706D-D1B1-46A8-497265FC41C0}"/>
              </a:ext>
            </a:extLst>
          </p:cNvPr>
          <p:cNvSpPr txBox="1"/>
          <p:nvPr/>
        </p:nvSpPr>
        <p:spPr>
          <a:xfrm>
            <a:off x="4196107" y="2404831"/>
            <a:ext cx="3799786" cy="3170099"/>
          </a:xfrm>
          <a:prstGeom prst="rect">
            <a:avLst/>
          </a:prstGeom>
          <a:noFill/>
        </p:spPr>
        <p:txBody>
          <a:bodyPr wrap="square" lIns="91440" tIns="45720" rIns="91440" bIns="45720" rtlCol="0" anchor="t">
            <a:spAutoFit/>
          </a:bodyPr>
          <a:lstStyle/>
          <a:p>
            <a:pPr marL="0" indent="0">
              <a:buNone/>
            </a:pPr>
            <a:r>
              <a:rPr lang="en-GB" sz="2400" b="1" dirty="0">
                <a:solidFill>
                  <a:schemeClr val="bg1"/>
                </a:solidFill>
                <a:latin typeface="Arial" panose="020B0604020202020204" pitchFamily="34" charset="0"/>
                <a:cs typeface="Arial" panose="020B0604020202020204" pitchFamily="34" charset="0"/>
              </a:rPr>
              <a:t>WE WILL COVER</a:t>
            </a:r>
            <a:br>
              <a:rPr lang="en-GB" sz="3200" dirty="0">
                <a:solidFill>
                  <a:schemeClr val="bg1"/>
                </a:solidFill>
                <a:latin typeface="GriffithGothic Black" panose="02000603060000020004" pitchFamily="50" charset="0"/>
                <a:cs typeface="Arial" panose="020B0604020202020204" pitchFamily="34" charset="0"/>
              </a:rPr>
            </a:br>
            <a:endParaRPr lang="en-GB" sz="3200" dirty="0">
              <a:solidFill>
                <a:schemeClr val="bg1"/>
              </a:solidFill>
              <a:latin typeface="GriffithGothic Black" panose="02000603060000020004" pitchFamily="50" charset="0"/>
              <a:cs typeface="Arial" panose="020B0604020202020204" pitchFamily="34" charset="0"/>
            </a:endParaRPr>
          </a:p>
          <a:p>
            <a:pPr marL="285750" indent="-285750">
              <a:buFont typeface="Arial" panose="020B0604020202020204" pitchFamily="34" charset="0"/>
              <a:buChar char="•"/>
            </a:pPr>
            <a:r>
              <a:rPr lang="en-GB" sz="1600" dirty="0">
                <a:solidFill>
                  <a:schemeClr val="bg1"/>
                </a:solidFill>
                <a:latin typeface="Arial"/>
                <a:cs typeface="Arial"/>
              </a:rPr>
              <a:t>Importance of design and technology in primary education</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Current challenges in design and technology</a:t>
            </a:r>
          </a:p>
          <a:p>
            <a:pPr marL="285750" indent="-285750">
              <a:buFont typeface="Arial" panose="020B0604020202020204" pitchFamily="34" charset="0"/>
              <a:buChar char="•"/>
            </a:pPr>
            <a:r>
              <a:rPr lang="en-GB" sz="1600" dirty="0">
                <a:solidFill>
                  <a:schemeClr val="bg1"/>
                </a:solidFill>
                <a:latin typeface="Arial"/>
                <a:cs typeface="Arial"/>
              </a:rPr>
              <a:t>What does membership offer?</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Return on Investment</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Success stories from other schools</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Alignment with our school goals</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Next steps</a:t>
            </a:r>
          </a:p>
        </p:txBody>
      </p:sp>
      <p:pic>
        <p:nvPicPr>
          <p:cNvPr id="12" name="Picture 11" descr="A robot hand with a black background&#10;&#10;Description automatically generated">
            <a:extLst>
              <a:ext uri="{FF2B5EF4-FFF2-40B4-BE49-F238E27FC236}">
                <a16:creationId xmlns:a16="http://schemas.microsoft.com/office/drawing/2014/main" id="{98A85C79-4044-7874-536B-A7A905C7E67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8668"/>
          <a:stretch/>
        </p:blipFill>
        <p:spPr>
          <a:xfrm rot="10800000" flipH="1">
            <a:off x="7020232" y="-231441"/>
            <a:ext cx="5171768" cy="2594384"/>
          </a:xfrm>
          <a:prstGeom prst="rect">
            <a:avLst/>
          </a:prstGeom>
        </p:spPr>
      </p:pic>
    </p:spTree>
    <p:extLst>
      <p:ext uri="{BB962C8B-B14F-4D97-AF65-F5344CB8AC3E}">
        <p14:creationId xmlns:p14="http://schemas.microsoft.com/office/powerpoint/2010/main" val="106592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5412DA9-2837-12F1-2AEB-A07C2B91BB4C}"/>
              </a:ext>
            </a:extLst>
          </p:cNvPr>
          <p:cNvSpPr>
            <a:spLocks noGrp="1"/>
          </p:cNvSpPr>
          <p:nvPr>
            <p:ph type="subTitle" idx="1"/>
          </p:nvPr>
        </p:nvSpPr>
        <p:spPr>
          <a:xfrm>
            <a:off x="690661" y="2540400"/>
            <a:ext cx="8078143" cy="3063957"/>
          </a:xfrm>
        </p:spPr>
        <p:txBody>
          <a:bodyPr/>
          <a:lstStyle/>
          <a:p>
            <a:pPr eaLnBrk="0" fontAlgn="base" hangingPunct="0"/>
            <a:r>
              <a:rPr kumimoji="0" lang="en-US" sz="1800" b="0" i="0" u="none" strike="noStrike" cap="none" normalizeH="0" baseline="0" dirty="0">
                <a:ln>
                  <a:noFill/>
                </a:ln>
                <a:effectLst/>
                <a:latin typeface="Arial"/>
                <a:cs typeface="Arial"/>
              </a:rPr>
              <a:t>Encourages: </a:t>
            </a:r>
            <a:r>
              <a:rPr lang="en-US" sz="1800" b="1" dirty="0">
                <a:latin typeface="Arial"/>
                <a:cs typeface="Arial"/>
              </a:rPr>
              <a:t>Analytical thinking</a:t>
            </a:r>
            <a:r>
              <a:rPr kumimoji="0" lang="en-US" sz="1800" b="1" i="0" u="none" strike="noStrike" cap="none" normalizeH="0" baseline="0" dirty="0">
                <a:ln>
                  <a:noFill/>
                </a:ln>
                <a:effectLst/>
                <a:latin typeface="Arial"/>
                <a:cs typeface="Arial"/>
              </a:rPr>
              <a:t>, </a:t>
            </a:r>
            <a:r>
              <a:rPr lang="en-US" sz="1800" b="1" dirty="0">
                <a:latin typeface="Arial"/>
                <a:cs typeface="Arial"/>
              </a:rPr>
              <a:t>creative thinking</a:t>
            </a:r>
            <a:r>
              <a:rPr kumimoji="0" lang="en-US" sz="1800" b="1" i="0" u="none" strike="noStrike" cap="none" normalizeH="0" baseline="0" dirty="0">
                <a:ln>
                  <a:noFill/>
                </a:ln>
                <a:effectLst/>
                <a:latin typeface="Arial"/>
                <a:cs typeface="Arial"/>
              </a:rPr>
              <a:t>, </a:t>
            </a:r>
            <a:r>
              <a:rPr lang="en-US" sz="1800" b="1" dirty="0">
                <a:latin typeface="Arial"/>
                <a:cs typeface="Arial"/>
              </a:rPr>
              <a:t>resilience (grit), flexibility </a:t>
            </a:r>
            <a:r>
              <a:rPr kumimoji="0" lang="en-US" sz="1800" b="1" i="0" u="none" strike="noStrike" cap="none" normalizeH="0" baseline="0" dirty="0">
                <a:ln>
                  <a:noFill/>
                </a:ln>
                <a:effectLst/>
                <a:latin typeface="Arial"/>
                <a:cs typeface="Arial"/>
              </a:rPr>
              <a:t>and </a:t>
            </a:r>
            <a:r>
              <a:rPr lang="en-US" sz="1800" b="1" dirty="0">
                <a:latin typeface="Arial"/>
                <a:cs typeface="Arial"/>
              </a:rPr>
              <a:t>agility, curiosity, technological literacy and empathy.*</a:t>
            </a:r>
            <a:endParaRPr lang="en-US" sz="1800" b="1" dirty="0"/>
          </a:p>
          <a:p>
            <a:pPr marL="171450" indent="-171450">
              <a:buBlip>
                <a:blip r:embed="rId2">
                  <a:extLst>
                    <a:ext uri="{96DAC541-7B7A-43D3-8B79-37D633B846F1}">
                      <asvg:svgBlip xmlns:asvg="http://schemas.microsoft.com/office/drawing/2016/SVG/main" r:embed="rId3"/>
                    </a:ext>
                  </a:extLst>
                </a:blip>
              </a:buBlip>
            </a:pPr>
            <a:endParaRPr lang="en-US" sz="1200" dirty="0">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kumimoji="0" lang="en-US" sz="1800" b="0" i="0" u="none" strike="noStrike" cap="none" normalizeH="0" baseline="0" dirty="0">
                <a:ln>
                  <a:noFill/>
                </a:ln>
                <a:effectLst/>
                <a:latin typeface="Arial"/>
                <a:cs typeface="Arial"/>
              </a:rPr>
              <a:t>Supports m</a:t>
            </a:r>
            <a:r>
              <a:rPr lang="en-US" sz="1800" dirty="0">
                <a:latin typeface="Arial"/>
                <a:cs typeface="Arial"/>
              </a:rPr>
              <a:t>ulti-disciplinary learning </a:t>
            </a:r>
            <a:r>
              <a:rPr kumimoji="0" lang="en-US" sz="1800" b="0" i="0" u="none" strike="noStrike" cap="none" normalizeH="0" baseline="0" dirty="0">
                <a:ln>
                  <a:noFill/>
                </a:ln>
                <a:effectLst/>
                <a:latin typeface="Arial"/>
                <a:cs typeface="Arial"/>
              </a:rPr>
              <a:t>(</a:t>
            </a:r>
            <a:r>
              <a:rPr lang="en-US" sz="1800" dirty="0" err="1">
                <a:latin typeface="Arial"/>
                <a:cs typeface="Arial"/>
              </a:rPr>
              <a:t>maths</a:t>
            </a:r>
            <a:r>
              <a:rPr kumimoji="0" lang="en-US" sz="1800" b="0" i="0" u="none" strike="noStrike" cap="none" normalizeH="0" baseline="0" dirty="0">
                <a:ln>
                  <a:noFill/>
                </a:ln>
                <a:effectLst/>
                <a:latin typeface="Arial"/>
                <a:cs typeface="Arial"/>
              </a:rPr>
              <a:t>, </a:t>
            </a:r>
            <a:r>
              <a:rPr lang="en-US" sz="1800" dirty="0">
                <a:latin typeface="Arial"/>
                <a:cs typeface="Arial"/>
              </a:rPr>
              <a:t>science</a:t>
            </a:r>
            <a:r>
              <a:rPr kumimoji="0" lang="en-US" sz="1800" b="0" i="0" u="none" strike="noStrike" cap="none" normalizeH="0" baseline="0" dirty="0">
                <a:ln>
                  <a:noFill/>
                </a:ln>
                <a:effectLst/>
                <a:latin typeface="Arial"/>
                <a:cs typeface="Arial"/>
              </a:rPr>
              <a:t>, </a:t>
            </a:r>
            <a:r>
              <a:rPr lang="en-US" sz="1800" dirty="0">
                <a:latin typeface="Arial"/>
                <a:cs typeface="Arial"/>
              </a:rPr>
              <a:t>art</a:t>
            </a:r>
            <a:r>
              <a:rPr kumimoji="0" lang="en-US" sz="1800" b="0" i="0" u="none" strike="noStrike" cap="none" normalizeH="0" baseline="0" dirty="0">
                <a:ln>
                  <a:noFill/>
                </a:ln>
                <a:effectLst/>
                <a:latin typeface="Arial"/>
                <a:cs typeface="Arial"/>
              </a:rPr>
              <a:t>)</a:t>
            </a:r>
            <a:endParaRPr lang="en-US" sz="1800" dirty="0">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kumimoji="0" lang="en-US" sz="1800" b="0" i="0" u="none" strike="noStrike" cap="none" normalizeH="0" baseline="0" dirty="0">
                <a:ln>
                  <a:noFill/>
                </a:ln>
                <a:effectLst/>
                <a:latin typeface="Arial"/>
                <a:cs typeface="Arial"/>
              </a:rPr>
              <a:t>Develops practical skills and real-world understanding</a:t>
            </a:r>
            <a:endParaRPr lang="en-US" sz="1800" dirty="0">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kumimoji="0" lang="en-US" sz="1800" b="0" i="0" u="none" strike="noStrike" cap="none" normalizeH="0" baseline="0" dirty="0">
                <a:ln>
                  <a:noFill/>
                </a:ln>
                <a:effectLst/>
                <a:latin typeface="Arial"/>
                <a:cs typeface="Arial"/>
              </a:rPr>
              <a:t>Prepares students for future technological advancements </a:t>
            </a:r>
            <a:endParaRPr lang="en-US" sz="1800" dirty="0">
              <a:latin typeface="Arial"/>
              <a:cs typeface="Arial"/>
            </a:endParaRPr>
          </a:p>
          <a:p>
            <a:pPr marL="285750" indent="-285750">
              <a:buBlip>
                <a:blip r:embed="rId2">
                  <a:extLst>
                    <a:ext uri="{96DAC541-7B7A-43D3-8B79-37D633B846F1}">
                      <asvg:svgBlip xmlns:asvg="http://schemas.microsoft.com/office/drawing/2016/SVG/main" r:embed="rId3"/>
                    </a:ext>
                  </a:extLst>
                </a:blip>
              </a:buBlip>
            </a:pPr>
            <a:r>
              <a:rPr kumimoji="0" lang="en-US" sz="1800" b="0" i="0" u="none" strike="noStrike" cap="none" normalizeH="0" baseline="0" dirty="0">
                <a:ln>
                  <a:noFill/>
                </a:ln>
                <a:effectLst/>
                <a:latin typeface="Arial"/>
                <a:cs typeface="Arial"/>
              </a:rPr>
              <a:t>Informs and</a:t>
            </a:r>
            <a:r>
              <a:rPr lang="en-US" sz="1800" dirty="0">
                <a:latin typeface="Arial"/>
                <a:cs typeface="Arial"/>
              </a:rPr>
              <a:t> excites pupils about possible jobs and careers</a:t>
            </a:r>
            <a:endParaRPr lang="en-US" sz="1800" dirty="0"/>
          </a:p>
          <a:p>
            <a:endParaRPr lang="en-GB" dirty="0"/>
          </a:p>
        </p:txBody>
      </p:sp>
      <p:sp>
        <p:nvSpPr>
          <p:cNvPr id="3" name="Title 2">
            <a:extLst>
              <a:ext uri="{FF2B5EF4-FFF2-40B4-BE49-F238E27FC236}">
                <a16:creationId xmlns:a16="http://schemas.microsoft.com/office/drawing/2014/main" id="{A8B8FAE3-3E19-81A1-32E2-F31F11303515}"/>
              </a:ext>
            </a:extLst>
          </p:cNvPr>
          <p:cNvSpPr>
            <a:spLocks noGrp="1"/>
          </p:cNvSpPr>
          <p:nvPr>
            <p:ph type="title"/>
          </p:nvPr>
        </p:nvSpPr>
        <p:spPr>
          <a:xfrm>
            <a:off x="412868" y="1128391"/>
            <a:ext cx="8947441" cy="1047918"/>
          </a:xfrm>
        </p:spPr>
        <p:txBody>
          <a:bodyPr/>
          <a:lstStyle/>
          <a:p>
            <a:r>
              <a:rPr lang="en-GB" sz="3200" b="1" dirty="0">
                <a:latin typeface="Arial" panose="020B0604020202020204" pitchFamily="34" charset="0"/>
                <a:cs typeface="Arial" panose="020B0604020202020204" pitchFamily="34" charset="0"/>
              </a:rPr>
              <a:t>Importance of Design and Technology in Primary Education</a:t>
            </a:r>
            <a:endParaRPr lang="en-GB" sz="3200" dirty="0"/>
          </a:p>
        </p:txBody>
      </p:sp>
      <p:pic>
        <p:nvPicPr>
          <p:cNvPr id="4" name="Picture 3" descr="A child holding a robot&#10;&#10;Description automatically generated">
            <a:extLst>
              <a:ext uri="{FF2B5EF4-FFF2-40B4-BE49-F238E27FC236}">
                <a16:creationId xmlns:a16="http://schemas.microsoft.com/office/drawing/2014/main" id="{6EDDF6C3-1167-5ABC-70A9-2DA6B85DDFC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5852" b="7375"/>
          <a:stretch/>
        </p:blipFill>
        <p:spPr>
          <a:xfrm flipH="1">
            <a:off x="6331973" y="688672"/>
            <a:ext cx="5860026" cy="6169328"/>
          </a:xfrm>
          <a:prstGeom prst="rect">
            <a:avLst/>
          </a:prstGeom>
        </p:spPr>
      </p:pic>
      <p:sp>
        <p:nvSpPr>
          <p:cNvPr id="6" name="TextBox 5">
            <a:extLst>
              <a:ext uri="{FF2B5EF4-FFF2-40B4-BE49-F238E27FC236}">
                <a16:creationId xmlns:a16="http://schemas.microsoft.com/office/drawing/2014/main" id="{2AFDAAEA-E971-6058-AF23-67A1D748B3B3}"/>
              </a:ext>
            </a:extLst>
          </p:cNvPr>
          <p:cNvSpPr txBox="1"/>
          <p:nvPr/>
        </p:nvSpPr>
        <p:spPr>
          <a:xfrm>
            <a:off x="2574109" y="6044076"/>
            <a:ext cx="5114718" cy="461665"/>
          </a:xfrm>
          <a:prstGeom prst="rect">
            <a:avLst/>
          </a:prstGeom>
          <a:noFill/>
        </p:spPr>
        <p:txBody>
          <a:bodyPr wrap="square">
            <a:spAutoFit/>
          </a:bodyPr>
          <a:lstStyle/>
          <a:p>
            <a:r>
              <a:rPr lang="en-US" sz="1200" dirty="0">
                <a:solidFill>
                  <a:schemeClr val="tx2"/>
                </a:solidFill>
                <a:latin typeface="Arial"/>
                <a:cs typeface="Arial"/>
              </a:rPr>
              <a:t>* World Economic Forum </a:t>
            </a:r>
            <a:r>
              <a:rPr lang="en-US" sz="1200" dirty="0">
                <a:solidFill>
                  <a:schemeClr val="tx2"/>
                </a:solidFill>
                <a:latin typeface="Arial"/>
                <a:cs typeface="Arial"/>
                <a:hlinkClick r:id="rId5">
                  <a:extLst>
                    <a:ext uri="{A12FA001-AC4F-418D-AE19-62706E023703}">
                      <ahyp:hlinkClr xmlns:ahyp="http://schemas.microsoft.com/office/drawing/2018/hyperlinkcolor" val="tx"/>
                    </a:ext>
                  </a:extLst>
                </a:hlinkClick>
              </a:rPr>
              <a:t>https://www.weforum</a:t>
            </a:r>
            <a:r>
              <a:rPr kumimoji="0" lang="en-US" sz="1200" b="0" i="0" u="none" strike="noStrike" cap="none" normalizeH="0" baseline="0" dirty="0">
                <a:ln>
                  <a:noFill/>
                </a:ln>
                <a:solidFill>
                  <a:schemeClr val="tx2"/>
                </a:solidFill>
                <a:effectLst/>
                <a:latin typeface="Arial"/>
                <a:cs typeface="Arial"/>
                <a:hlinkClick r:id="rId5">
                  <a:extLst>
                    <a:ext uri="{A12FA001-AC4F-418D-AE19-62706E023703}">
                      <ahyp:hlinkClr xmlns:ahyp="http://schemas.microsoft.com/office/drawing/2018/hyperlinkcolor" val="tx"/>
                    </a:ext>
                  </a:extLst>
                </a:hlinkClick>
              </a:rPr>
              <a:t>.</a:t>
            </a:r>
            <a:r>
              <a:rPr lang="en-US" sz="1200" dirty="0">
                <a:solidFill>
                  <a:schemeClr val="tx2"/>
                </a:solidFill>
                <a:latin typeface="Arial"/>
                <a:cs typeface="Arial"/>
                <a:hlinkClick r:id="rId5">
                  <a:extLst>
                    <a:ext uri="{A12FA001-AC4F-418D-AE19-62706E023703}">
                      <ahyp:hlinkClr xmlns:ahyp="http://schemas.microsoft.com/office/drawing/2018/hyperlinkcolor" val="tx"/>
                    </a:ext>
                  </a:extLst>
                </a:hlinkClick>
              </a:rPr>
              <a:t>org/agenda/2023/05/future-of-jobs-2023-skills/</a:t>
            </a:r>
            <a:endParaRPr lang="en-US" sz="1200" dirty="0">
              <a:solidFill>
                <a:schemeClr val="tx2"/>
              </a:solidFill>
            </a:endParaRPr>
          </a:p>
        </p:txBody>
      </p:sp>
    </p:spTree>
    <p:extLst>
      <p:ext uri="{BB962C8B-B14F-4D97-AF65-F5344CB8AC3E}">
        <p14:creationId xmlns:p14="http://schemas.microsoft.com/office/powerpoint/2010/main" val="238137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92303FD1-EA12-B4A9-6793-D31DB1DC9BCA}"/>
              </a:ext>
            </a:extLst>
          </p:cNvPr>
          <p:cNvSpPr>
            <a:spLocks noGrp="1"/>
          </p:cNvSpPr>
          <p:nvPr>
            <p:ph type="subTitle" idx="1"/>
          </p:nvPr>
        </p:nvSpPr>
        <p:spPr>
          <a:xfrm>
            <a:off x="1689092" y="1720357"/>
            <a:ext cx="7772407" cy="3063957"/>
          </a:xfrm>
        </p:spPr>
        <p:txBody>
          <a:bodyPr vert="horz" lIns="0" tIns="0" rIns="0" bIns="0" rtlCol="0" anchor="t">
            <a:noAutofit/>
          </a:bodyPr>
          <a:lstStyle/>
          <a:p>
            <a:r>
              <a:rPr lang="en-US" sz="1700" dirty="0">
                <a:latin typeface="Arial"/>
                <a:cs typeface="Arial"/>
              </a:rPr>
              <a:t>Lack of specialist D&amp;T teachers in schools across the country*, due to:</a:t>
            </a:r>
            <a:endParaRPr lang="en-US" dirty="0"/>
          </a:p>
          <a:p>
            <a:pPr marL="145415" lvl="1" indent="-143510"/>
            <a:r>
              <a:rPr lang="en-US" sz="1600" dirty="0">
                <a:latin typeface="Arial"/>
                <a:cs typeface="Arial"/>
              </a:rPr>
              <a:t>Teachers leaving the profession and </a:t>
            </a:r>
            <a:endParaRPr lang="en-US" sz="3600" dirty="0">
              <a:cs typeface="Arial" panose="020B0604020202020204"/>
            </a:endParaRPr>
          </a:p>
          <a:p>
            <a:pPr marL="145415" lvl="1" indent="-143510"/>
            <a:r>
              <a:rPr lang="en-US" sz="1600" dirty="0">
                <a:latin typeface="Arial"/>
                <a:cs typeface="Arial"/>
              </a:rPr>
              <a:t>Not enough new teachers entering the system</a:t>
            </a:r>
          </a:p>
          <a:p>
            <a:pPr marL="145415" lvl="1" indent="-143510"/>
            <a:endParaRPr lang="en-US" sz="1600" dirty="0">
              <a:latin typeface="Arial"/>
              <a:cs typeface="Arial"/>
            </a:endParaRPr>
          </a:p>
          <a:p>
            <a:r>
              <a:rPr lang="en-US" sz="1700" dirty="0">
                <a:latin typeface="Arial"/>
                <a:cs typeface="Arial"/>
              </a:rPr>
              <a:t>D&amp;T is a subject at the forefront of change and is constantly evolving. </a:t>
            </a:r>
          </a:p>
          <a:p>
            <a:r>
              <a:rPr lang="en-US" sz="1700" dirty="0">
                <a:latin typeface="Arial"/>
                <a:cs typeface="Arial"/>
              </a:rPr>
              <a:t>Subject training must allow teachers to keep up with the rapid pace of change           (AI, robotics, CAD, coding etc.)</a:t>
            </a:r>
          </a:p>
          <a:p>
            <a:endParaRPr lang="en-US" dirty="0"/>
          </a:p>
          <a:p>
            <a:r>
              <a:rPr lang="en-US" sz="1700" dirty="0">
                <a:latin typeface="Arial"/>
                <a:cs typeface="Arial"/>
              </a:rPr>
              <a:t>There is a need to focus on re-energizing the KS1 &amp; 2 curriculum to ensure it equips all students with the knowledge, skills, and personal attributes to thrive when they reach secondary school.</a:t>
            </a:r>
            <a:endParaRPr lang="en-US" dirty="0"/>
          </a:p>
          <a:p>
            <a:endParaRPr lang="en-US" dirty="0">
              <a:latin typeface="Aptos" panose="02110004020202020204"/>
            </a:endParaRPr>
          </a:p>
          <a:p>
            <a:r>
              <a:rPr lang="en-US" sz="1700" dirty="0">
                <a:latin typeface="Arial"/>
                <a:cs typeface="Arial"/>
              </a:rPr>
              <a:t>D&amp;T teachers cannot </a:t>
            </a:r>
            <a:r>
              <a:rPr kumimoji="0" lang="en-US" sz="1700" b="0" i="0" u="none" strike="noStrike" cap="none" normalizeH="0" baseline="0" dirty="0">
                <a:ln>
                  <a:noFill/>
                </a:ln>
                <a:effectLst/>
                <a:latin typeface="Arial"/>
                <a:cs typeface="Arial"/>
              </a:rPr>
              <a:t>and </a:t>
            </a:r>
            <a:r>
              <a:rPr lang="en-US" sz="1700" dirty="0">
                <a:latin typeface="Arial"/>
                <a:cs typeface="Arial"/>
              </a:rPr>
              <a:t>should not work </a:t>
            </a:r>
            <a:r>
              <a:rPr kumimoji="0" lang="en-US" sz="1700" b="0" i="0" u="none" strike="noStrike" cap="none" normalizeH="0" baseline="0" dirty="0">
                <a:ln>
                  <a:noFill/>
                </a:ln>
                <a:effectLst/>
                <a:latin typeface="Arial"/>
                <a:cs typeface="Arial"/>
              </a:rPr>
              <a:t>in </a:t>
            </a:r>
            <a:r>
              <a:rPr lang="en-US" sz="1700" dirty="0">
                <a:latin typeface="Arial"/>
                <a:cs typeface="Arial"/>
              </a:rPr>
              <a:t>isolation. The </a:t>
            </a:r>
            <a:r>
              <a:rPr kumimoji="0" lang="en-US" sz="1700" b="0" i="0" u="none" strike="noStrike" cap="none" normalizeH="0" baseline="0" dirty="0">
                <a:ln>
                  <a:noFill/>
                </a:ln>
                <a:effectLst/>
                <a:latin typeface="Arial"/>
                <a:cs typeface="Arial"/>
              </a:rPr>
              <a:t>D&amp;T </a:t>
            </a:r>
            <a:r>
              <a:rPr lang="en-US" sz="1700" dirty="0">
                <a:latin typeface="Arial"/>
                <a:cs typeface="Arial"/>
              </a:rPr>
              <a:t>Association </a:t>
            </a:r>
            <a:endParaRPr lang="en-US" dirty="0">
              <a:latin typeface="Aptos" panose="02110004020202020204"/>
              <a:cs typeface="Arial"/>
            </a:endParaRPr>
          </a:p>
          <a:p>
            <a:pPr marL="0" indent="0">
              <a:buNone/>
            </a:pPr>
            <a:r>
              <a:rPr lang="en-US" sz="1700" dirty="0">
                <a:latin typeface="Arial"/>
                <a:cs typeface="Arial"/>
              </a:rPr>
              <a:t>provides a network to support subject development and growth</a:t>
            </a:r>
            <a:r>
              <a:rPr kumimoji="0" lang="en-US" sz="1700" b="0" i="0" u="none" strike="noStrike" cap="none" normalizeH="0" baseline="0" dirty="0">
                <a:ln>
                  <a:noFill/>
                </a:ln>
                <a:effectLst/>
                <a:latin typeface="Arial"/>
                <a:cs typeface="Arial"/>
              </a:rPr>
              <a:t>.</a:t>
            </a:r>
            <a:r>
              <a:rPr lang="en-US" sz="1700" dirty="0">
                <a:latin typeface="Arial"/>
                <a:cs typeface="Arial"/>
              </a:rPr>
              <a:t> With </a:t>
            </a:r>
          </a:p>
          <a:p>
            <a:pPr marL="0" indent="0">
              <a:buNone/>
            </a:pPr>
            <a:r>
              <a:rPr lang="en-US" sz="1700" dirty="0">
                <a:latin typeface="Arial"/>
                <a:cs typeface="Arial"/>
              </a:rPr>
              <a:t>units of work </a:t>
            </a:r>
            <a:r>
              <a:rPr kumimoji="0" lang="en-US" sz="1700" b="0" i="0" u="none" strike="noStrike" cap="none" normalizeH="0" baseline="0" dirty="0">
                <a:ln>
                  <a:noFill/>
                </a:ln>
                <a:effectLst/>
                <a:latin typeface="Arial"/>
                <a:cs typeface="Arial"/>
              </a:rPr>
              <a:t>and </a:t>
            </a:r>
            <a:r>
              <a:rPr lang="en-US" sz="1700" dirty="0">
                <a:latin typeface="Arial"/>
                <a:cs typeface="Arial"/>
              </a:rPr>
              <a:t>support structures designed by teachers, for teachers</a:t>
            </a:r>
            <a:r>
              <a:rPr kumimoji="0" lang="en-US" sz="1700" b="0" i="0" u="none" strike="noStrike" cap="none" normalizeH="0" baseline="0" dirty="0">
                <a:ln>
                  <a:noFill/>
                </a:ln>
                <a:effectLst/>
                <a:latin typeface="Arial"/>
                <a:cs typeface="Arial"/>
              </a:rPr>
              <a:t>.</a:t>
            </a:r>
            <a:endParaRPr lang="en-US" sz="1700" dirty="0">
              <a:latin typeface="Arial"/>
              <a:cs typeface="Arial"/>
            </a:endParaRPr>
          </a:p>
          <a:p>
            <a:pPr>
              <a:lnSpc>
                <a:spcPct val="100000"/>
              </a:lnSpc>
              <a:spcBef>
                <a:spcPct val="0"/>
              </a:spcBef>
              <a:spcAft>
                <a:spcPct val="0"/>
              </a:spcAft>
            </a:pPr>
            <a:endParaRPr lang="en-US" altLang="en-US" sz="1800" b="0" i="0" u="none" strike="noStrike" cap="none" normalizeH="0" baseline="0" dirty="0">
              <a:ln>
                <a:noFill/>
              </a:ln>
              <a:effectLst/>
              <a:latin typeface="Arial" panose="020B0604020202020204" pitchFamily="34" charset="0"/>
              <a:cs typeface="Arial"/>
            </a:endParaRPr>
          </a:p>
          <a:p>
            <a:endParaRPr lang="en-GB" dirty="0"/>
          </a:p>
        </p:txBody>
      </p:sp>
      <p:sp>
        <p:nvSpPr>
          <p:cNvPr id="8" name="Title 7">
            <a:extLst>
              <a:ext uri="{FF2B5EF4-FFF2-40B4-BE49-F238E27FC236}">
                <a16:creationId xmlns:a16="http://schemas.microsoft.com/office/drawing/2014/main" id="{69C00852-1145-DDD7-1B10-0028A4A521DB}"/>
              </a:ext>
            </a:extLst>
          </p:cNvPr>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Current Challenges in Design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and Technology</a:t>
            </a:r>
            <a:endParaRPr lang="en-GB" sz="3200" dirty="0"/>
          </a:p>
        </p:txBody>
      </p:sp>
      <p:sp>
        <p:nvSpPr>
          <p:cNvPr id="13" name="TextBox 12">
            <a:extLst>
              <a:ext uri="{FF2B5EF4-FFF2-40B4-BE49-F238E27FC236}">
                <a16:creationId xmlns:a16="http://schemas.microsoft.com/office/drawing/2014/main" id="{F8B97679-011E-1087-8BD0-BDA083A67D30}"/>
              </a:ext>
            </a:extLst>
          </p:cNvPr>
          <p:cNvSpPr txBox="1"/>
          <p:nvPr/>
        </p:nvSpPr>
        <p:spPr>
          <a:xfrm>
            <a:off x="2578101" y="5937287"/>
            <a:ext cx="6096000" cy="553998"/>
          </a:xfrm>
          <a:prstGeom prst="rect">
            <a:avLst/>
          </a:prstGeom>
          <a:noFill/>
        </p:spPr>
        <p:txBody>
          <a:bodyPr wrap="square">
            <a:spAutoFit/>
          </a:bodyPr>
          <a:lstStyle/>
          <a:p>
            <a:pPr marL="1800" lvl="1" indent="0">
              <a:buNone/>
            </a:pPr>
            <a:endParaRPr lang="en-US" dirty="0">
              <a:solidFill>
                <a:srgbClr val="0A303F"/>
              </a:solidFill>
            </a:endParaRPr>
          </a:p>
          <a:p>
            <a:pPr marL="0" indent="0">
              <a:buNone/>
            </a:pPr>
            <a:r>
              <a:rPr lang="en-US" sz="1200" dirty="0">
                <a:solidFill>
                  <a:srgbClr val="0A303F"/>
                </a:solidFill>
                <a:cs typeface="Arial"/>
              </a:rPr>
              <a:t>*</a:t>
            </a:r>
            <a:r>
              <a:rPr lang="en-US" sz="1200" dirty="0">
                <a:solidFill>
                  <a:srgbClr val="0A303F"/>
                </a:solidFill>
              </a:rPr>
              <a:t>Over 15,000 trained D&amp;T teachers in 2009, just over 6,000 in 2024</a:t>
            </a:r>
            <a:endParaRPr lang="en-US" dirty="0">
              <a:solidFill>
                <a:srgbClr val="0A303F"/>
              </a:solidFill>
            </a:endParaRPr>
          </a:p>
        </p:txBody>
      </p:sp>
      <p:pic>
        <p:nvPicPr>
          <p:cNvPr id="15" name="Picture 14" descr="A graph with a down arrow&#10;&#10;Description automatically generated">
            <a:extLst>
              <a:ext uri="{FF2B5EF4-FFF2-40B4-BE49-F238E27FC236}">
                <a16:creationId xmlns:a16="http://schemas.microsoft.com/office/drawing/2014/main" id="{42ECB64A-A502-860D-6B3E-EFDEFB9E7D10}"/>
              </a:ext>
            </a:extLst>
          </p:cNvPr>
          <p:cNvPicPr>
            <a:picLocks noChangeAspect="1"/>
          </p:cNvPicPr>
          <p:nvPr/>
        </p:nvPicPr>
        <p:blipFill>
          <a:blip r:embed="rId2"/>
          <a:srcRect l="27679" t="25899" r="26103" b="27218"/>
          <a:stretch/>
        </p:blipFill>
        <p:spPr>
          <a:xfrm>
            <a:off x="656074" y="1720357"/>
            <a:ext cx="799891" cy="727173"/>
          </a:xfrm>
          <a:prstGeom prst="rect">
            <a:avLst/>
          </a:prstGeom>
        </p:spPr>
      </p:pic>
      <p:pic>
        <p:nvPicPr>
          <p:cNvPr id="21" name="Picture 20" descr="A group of blue gears with people in the middle&#10;&#10;Description automatically generated">
            <a:extLst>
              <a:ext uri="{FF2B5EF4-FFF2-40B4-BE49-F238E27FC236}">
                <a16:creationId xmlns:a16="http://schemas.microsoft.com/office/drawing/2014/main" id="{024B76F3-DA45-2ECC-9B45-67363A390299}"/>
              </a:ext>
            </a:extLst>
          </p:cNvPr>
          <p:cNvPicPr>
            <a:picLocks noChangeAspect="1"/>
          </p:cNvPicPr>
          <p:nvPr/>
        </p:nvPicPr>
        <p:blipFill>
          <a:blip r:embed="rId3"/>
          <a:stretch>
            <a:fillRect/>
          </a:stretch>
        </p:blipFill>
        <p:spPr>
          <a:xfrm>
            <a:off x="477785" y="4784314"/>
            <a:ext cx="1030613" cy="923663"/>
          </a:xfrm>
          <a:prstGeom prst="rect">
            <a:avLst/>
          </a:prstGeom>
        </p:spPr>
      </p:pic>
      <p:pic>
        <p:nvPicPr>
          <p:cNvPr id="23" name="Picture 22" descr="A blue figure running with arms out&#10;&#10;Description automatically generated with medium confidence">
            <a:extLst>
              <a:ext uri="{FF2B5EF4-FFF2-40B4-BE49-F238E27FC236}">
                <a16:creationId xmlns:a16="http://schemas.microsoft.com/office/drawing/2014/main" id="{1AD2354C-9298-B715-910A-7211506F9683}"/>
              </a:ext>
            </a:extLst>
          </p:cNvPr>
          <p:cNvPicPr>
            <a:picLocks noChangeAspect="1"/>
          </p:cNvPicPr>
          <p:nvPr/>
        </p:nvPicPr>
        <p:blipFill>
          <a:blip r:embed="rId4"/>
          <a:srcRect l="6123"/>
          <a:stretch/>
        </p:blipFill>
        <p:spPr>
          <a:xfrm>
            <a:off x="656073" y="2698465"/>
            <a:ext cx="799891" cy="763923"/>
          </a:xfrm>
          <a:prstGeom prst="rect">
            <a:avLst/>
          </a:prstGeom>
        </p:spPr>
      </p:pic>
      <p:pic>
        <p:nvPicPr>
          <p:cNvPr id="25" name="Picture 24" descr="A person pointing at a whiteboard&#10;&#10;Description automatically generated">
            <a:extLst>
              <a:ext uri="{FF2B5EF4-FFF2-40B4-BE49-F238E27FC236}">
                <a16:creationId xmlns:a16="http://schemas.microsoft.com/office/drawing/2014/main" id="{BC367336-1168-0560-D182-B1411F55976D}"/>
              </a:ext>
            </a:extLst>
          </p:cNvPr>
          <p:cNvPicPr>
            <a:picLocks noChangeAspect="1"/>
          </p:cNvPicPr>
          <p:nvPr/>
        </p:nvPicPr>
        <p:blipFill>
          <a:blip r:embed="rId5"/>
          <a:stretch>
            <a:fillRect/>
          </a:stretch>
        </p:blipFill>
        <p:spPr>
          <a:xfrm>
            <a:off x="477785" y="3661520"/>
            <a:ext cx="1030613" cy="923662"/>
          </a:xfrm>
          <a:prstGeom prst="rect">
            <a:avLst/>
          </a:prstGeom>
        </p:spPr>
      </p:pic>
      <p:pic>
        <p:nvPicPr>
          <p:cNvPr id="33" name="Picture 32" descr="A person with a hand on her chin&#10;&#10;Description automatically generated">
            <a:extLst>
              <a:ext uri="{FF2B5EF4-FFF2-40B4-BE49-F238E27FC236}">
                <a16:creationId xmlns:a16="http://schemas.microsoft.com/office/drawing/2014/main" id="{02DEFDA9-B22F-519E-0B3C-57D90AD5F887}"/>
              </a:ext>
            </a:extLst>
          </p:cNvPr>
          <p:cNvPicPr>
            <a:picLocks noChangeAspect="1"/>
          </p:cNvPicPr>
          <p:nvPr/>
        </p:nvPicPr>
        <p:blipFill>
          <a:blip r:embed="rId6"/>
          <a:srcRect l="20573"/>
          <a:stretch/>
        </p:blipFill>
        <p:spPr>
          <a:xfrm>
            <a:off x="8775700" y="1231930"/>
            <a:ext cx="5003800" cy="5648213"/>
          </a:xfrm>
          <a:prstGeom prst="rect">
            <a:avLst/>
          </a:prstGeom>
        </p:spPr>
      </p:pic>
    </p:spTree>
    <p:extLst>
      <p:ext uri="{BB962C8B-B14F-4D97-AF65-F5344CB8AC3E}">
        <p14:creationId xmlns:p14="http://schemas.microsoft.com/office/powerpoint/2010/main" val="119621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12" descr="A black and white screen with white text&#10;&#10;Description automatically generated">
            <a:extLst>
              <a:ext uri="{FF2B5EF4-FFF2-40B4-BE49-F238E27FC236}">
                <a16:creationId xmlns:a16="http://schemas.microsoft.com/office/drawing/2014/main" id="{055A119C-3FCA-FA59-9EB0-ADCB342255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2206" y="1156155"/>
            <a:ext cx="4957536" cy="4957536"/>
          </a:xfrm>
          <a:prstGeom prst="rect">
            <a:avLst/>
          </a:prstGeom>
        </p:spPr>
      </p:pic>
      <p:sp>
        <p:nvSpPr>
          <p:cNvPr id="6" name="Content Placeholder 2">
            <a:extLst>
              <a:ext uri="{FF2B5EF4-FFF2-40B4-BE49-F238E27FC236}">
                <a16:creationId xmlns:a16="http://schemas.microsoft.com/office/drawing/2014/main" id="{F47975E9-093A-B26D-6196-3F04548681CC}"/>
              </a:ext>
            </a:extLst>
          </p:cNvPr>
          <p:cNvSpPr txBox="1">
            <a:spLocks/>
          </p:cNvSpPr>
          <p:nvPr/>
        </p:nvSpPr>
        <p:spPr>
          <a:xfrm>
            <a:off x="254000" y="1257755"/>
            <a:ext cx="6233430" cy="4486328"/>
          </a:xfrm>
          <a:prstGeom prst="rect">
            <a:avLst/>
          </a:prstGeom>
        </p:spPr>
        <p:txBody>
          <a:bodyPr vert="horz" lIns="91440" tIns="45720" rIns="91440" bIns="45720" numCol="1"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SzPts val="1000"/>
              <a:tabLst>
                <a:tab pos="457200" algn="l"/>
              </a:tabLst>
            </a:pPr>
            <a:r>
              <a:rPr lang="en-GB" sz="1450" b="1" u="sng" kern="0" dirty="0">
                <a:solidFill>
                  <a:schemeClr val="bg1"/>
                </a:solidFill>
                <a:latin typeface="Arial"/>
                <a:ea typeface="Times New Roman" panose="02020603050405020304" pitchFamily="18" charset="0"/>
                <a:cs typeface="Arial"/>
              </a:rPr>
              <a:t>Projects on a Page</a:t>
            </a:r>
            <a:r>
              <a:rPr lang="en-GB" sz="1450" b="1" kern="0" dirty="0">
                <a:solidFill>
                  <a:schemeClr val="bg1"/>
                </a:solidFill>
                <a:latin typeface="Arial"/>
                <a:ea typeface="Times New Roman" panose="02020603050405020304" pitchFamily="18" charset="0"/>
                <a:cs typeface="Arial"/>
              </a:rPr>
              <a:t>: </a:t>
            </a:r>
            <a:r>
              <a:rPr lang="en-GB" sz="1450" kern="0" dirty="0">
                <a:solidFill>
                  <a:schemeClr val="bg1"/>
                </a:solidFill>
                <a:latin typeface="Arial"/>
                <a:ea typeface="Times New Roman" panose="02020603050405020304" pitchFamily="18" charset="0"/>
                <a:cs typeface="Arial"/>
              </a:rPr>
              <a:t>Access to 23 tried and tested curriculum planners, all linked to National Curriculum requirements.</a:t>
            </a:r>
            <a:endParaRPr lang="en-GB" sz="1450" kern="100" dirty="0">
              <a:solidFill>
                <a:schemeClr val="bg1"/>
              </a:solidFill>
              <a:latin typeface="Arial"/>
              <a:ea typeface="Times New Roman" panose="02020603050405020304" pitchFamily="18" charset="0"/>
              <a:cs typeface="Arial"/>
            </a:endParaRPr>
          </a:p>
          <a:p>
            <a:pPr>
              <a:lnSpc>
                <a:spcPct val="115000"/>
              </a:lnSpc>
              <a:spcAft>
                <a:spcPts val="800"/>
              </a:spcAft>
              <a:buSzPts val="1000"/>
              <a:tabLst>
                <a:tab pos="457200" algn="l"/>
              </a:tabLst>
            </a:pPr>
            <a:r>
              <a:rPr lang="en-GB" sz="1450" b="1" u="sng" kern="0" dirty="0">
                <a:solidFill>
                  <a:schemeClr val="bg1"/>
                </a:solidFill>
                <a:latin typeface="Arial"/>
                <a:ea typeface="Times New Roman" panose="02020603050405020304" pitchFamily="18" charset="0"/>
                <a:cs typeface="Arial"/>
              </a:rPr>
              <a:t>Primary Subject Leadership File</a:t>
            </a:r>
            <a:r>
              <a:rPr lang="en-GB" sz="1450" kern="0" dirty="0">
                <a:solidFill>
                  <a:schemeClr val="bg1"/>
                </a:solidFill>
                <a:latin typeface="Arial"/>
                <a:ea typeface="Times New Roman" panose="02020603050405020304" pitchFamily="18" charset="0"/>
                <a:cs typeface="Arial"/>
              </a:rPr>
              <a:t>: Comprehensive guidance, resources, and support to ensure high-quality D&amp;T provision at </a:t>
            </a:r>
            <a:r>
              <a:rPr lang="en-GB" sz="1450" kern="0" dirty="0">
                <a:solidFill>
                  <a:srgbClr val="FFFF00"/>
                </a:solidFill>
                <a:latin typeface="Arial"/>
                <a:ea typeface="Times New Roman" panose="02020603050405020304" pitchFamily="18" charset="0"/>
                <a:cs typeface="Arial"/>
              </a:rPr>
              <a:t>{insert school name}.</a:t>
            </a:r>
          </a:p>
          <a:p>
            <a:pPr>
              <a:lnSpc>
                <a:spcPct val="115000"/>
              </a:lnSpc>
              <a:spcAft>
                <a:spcPts val="800"/>
              </a:spcAft>
              <a:buSzPts val="1000"/>
              <a:tabLst>
                <a:tab pos="457200" algn="l"/>
              </a:tabLst>
            </a:pPr>
            <a:r>
              <a:rPr lang="en-GB" sz="1450" b="1" u="sng" kern="0" dirty="0">
                <a:solidFill>
                  <a:schemeClr val="bg1"/>
                </a:solidFill>
                <a:latin typeface="Arial"/>
                <a:ea typeface="Times New Roman" panose="02020603050405020304" pitchFamily="18" charset="0"/>
                <a:cs typeface="Arial"/>
              </a:rPr>
              <a:t>Primary Self-Review Framework</a:t>
            </a:r>
            <a:r>
              <a:rPr lang="en-GB" sz="1450" kern="0" dirty="0">
                <a:solidFill>
                  <a:schemeClr val="bg1"/>
                </a:solidFill>
                <a:latin typeface="Arial"/>
                <a:ea typeface="Times New Roman" panose="02020603050405020304" pitchFamily="18" charset="0"/>
                <a:cs typeface="Arial"/>
              </a:rPr>
              <a:t>: Support continuous improvement in D&amp;T education with our comprehensive framework that helps schools assess and enhance their D&amp;T delivery.</a:t>
            </a:r>
            <a:endParaRPr lang="en-GB" sz="1450" kern="100" dirty="0">
              <a:solidFill>
                <a:schemeClr val="bg1"/>
              </a:solidFill>
              <a:latin typeface="Arial"/>
              <a:ea typeface="Times New Roman" panose="02020603050405020304" pitchFamily="18" charset="0"/>
              <a:cs typeface="Arial"/>
            </a:endParaRPr>
          </a:p>
          <a:p>
            <a:pPr>
              <a:lnSpc>
                <a:spcPct val="115000"/>
              </a:lnSpc>
              <a:spcAft>
                <a:spcPts val="800"/>
              </a:spcAft>
              <a:buSzPts val="1000"/>
              <a:tabLst>
                <a:tab pos="457200" algn="l"/>
              </a:tabLst>
            </a:pPr>
            <a:r>
              <a:rPr lang="en-GB" sz="1450" b="1" u="sng" kern="0" dirty="0">
                <a:solidFill>
                  <a:schemeClr val="bg1"/>
                </a:solidFill>
                <a:latin typeface="Arial"/>
                <a:ea typeface="Times New Roman" panose="02020603050405020304" pitchFamily="18" charset="0"/>
                <a:cs typeface="Arial"/>
              </a:rPr>
              <a:t>Termly Glossy Magazines</a:t>
            </a:r>
            <a:r>
              <a:rPr lang="en-GB" sz="1450" kern="0" dirty="0">
                <a:solidFill>
                  <a:schemeClr val="bg1"/>
                </a:solidFill>
                <a:latin typeface="Arial"/>
                <a:ea typeface="Times New Roman" panose="02020603050405020304" pitchFamily="18" charset="0"/>
                <a:cs typeface="Arial"/>
              </a:rPr>
              <a:t>: featuring articles, hints, and tips that exemplify excellent D&amp;T teaching and learning.</a:t>
            </a:r>
          </a:p>
          <a:p>
            <a:pPr>
              <a:lnSpc>
                <a:spcPct val="115000"/>
              </a:lnSpc>
              <a:spcAft>
                <a:spcPts val="800"/>
              </a:spcAft>
              <a:buSzPts val="1000"/>
              <a:tabLst>
                <a:tab pos="457200" algn="l"/>
              </a:tabLst>
            </a:pPr>
            <a:r>
              <a:rPr lang="en-GB" sz="1450" b="1" kern="100" dirty="0">
                <a:solidFill>
                  <a:schemeClr val="bg1"/>
                </a:solidFill>
                <a:latin typeface="Arial"/>
                <a:ea typeface="Aptos" panose="020B0004020202020204" pitchFamily="34" charset="0"/>
                <a:cs typeface="Arial"/>
              </a:rPr>
              <a:t>Up to date information </a:t>
            </a:r>
            <a:r>
              <a:rPr lang="en-GB" sz="1450" kern="100" dirty="0">
                <a:solidFill>
                  <a:schemeClr val="bg1"/>
                </a:solidFill>
                <a:latin typeface="Arial"/>
                <a:ea typeface="Aptos" panose="020B0004020202020204" pitchFamily="34" charset="0"/>
                <a:cs typeface="Arial"/>
              </a:rPr>
              <a:t>on D&amp;T trends and innovations.</a:t>
            </a:r>
          </a:p>
          <a:p>
            <a:pPr>
              <a:lnSpc>
                <a:spcPct val="115000"/>
              </a:lnSpc>
              <a:spcAft>
                <a:spcPts val="800"/>
              </a:spcAft>
              <a:buSzPts val="1000"/>
              <a:tabLst>
                <a:tab pos="457200" algn="l"/>
              </a:tabLst>
            </a:pPr>
            <a:r>
              <a:rPr lang="en-GB" sz="1450" b="1" kern="0" dirty="0">
                <a:solidFill>
                  <a:schemeClr val="bg1"/>
                </a:solidFill>
                <a:latin typeface="Arial"/>
                <a:ea typeface="Times New Roman" panose="02020603050405020304" pitchFamily="18" charset="0"/>
                <a:cs typeface="Arial"/>
              </a:rPr>
              <a:t>Discounts on Subject Training and CPD (</a:t>
            </a:r>
            <a:r>
              <a:rPr lang="en-GB" sz="1450" kern="0" dirty="0">
                <a:solidFill>
                  <a:schemeClr val="bg1"/>
                </a:solidFill>
                <a:latin typeface="Arial"/>
                <a:ea typeface="Times New Roman" panose="02020603050405020304" pitchFamily="18" charset="0"/>
                <a:cs typeface="Arial"/>
              </a:rPr>
              <a:t>Average 26%).</a:t>
            </a:r>
            <a:endParaRPr lang="en-GB" sz="1450" b="1" kern="0" dirty="0">
              <a:solidFill>
                <a:schemeClr val="bg1"/>
              </a:solidFill>
              <a:latin typeface="Arial"/>
              <a:ea typeface="Times New Roman" panose="02020603050405020304" pitchFamily="18" charset="0"/>
              <a:cs typeface="Arial"/>
            </a:endParaRPr>
          </a:p>
          <a:p>
            <a:pPr>
              <a:lnSpc>
                <a:spcPct val="115000"/>
              </a:lnSpc>
              <a:spcAft>
                <a:spcPts val="800"/>
              </a:spcAft>
              <a:buSzPts val="1000"/>
              <a:tabLst>
                <a:tab pos="457200" algn="l"/>
              </a:tabLst>
            </a:pPr>
            <a:r>
              <a:rPr lang="en-GB" sz="1450" b="1" kern="0" dirty="0">
                <a:solidFill>
                  <a:schemeClr val="bg1"/>
                </a:solidFill>
                <a:latin typeface="Arial"/>
                <a:ea typeface="Times New Roman" panose="02020603050405020304" pitchFamily="18" charset="0"/>
                <a:cs typeface="Arial"/>
              </a:rPr>
              <a:t>Networking Opportunities with other schools and experts.</a:t>
            </a:r>
          </a:p>
          <a:p>
            <a:pPr>
              <a:lnSpc>
                <a:spcPct val="115000"/>
              </a:lnSpc>
              <a:spcAft>
                <a:spcPts val="800"/>
              </a:spcAft>
              <a:buSzPts val="1000"/>
              <a:tabLst>
                <a:tab pos="457200" algn="l"/>
              </a:tabLst>
            </a:pPr>
            <a:r>
              <a:rPr lang="en-GB" sz="1450" b="1" kern="0" dirty="0">
                <a:solidFill>
                  <a:schemeClr val="bg1"/>
                </a:solidFill>
                <a:latin typeface="Arial"/>
                <a:ea typeface="Times New Roman" panose="02020603050405020304" pitchFamily="18" charset="0"/>
                <a:cs typeface="Arial"/>
              </a:rPr>
              <a:t>Access to 100’s of teaching resources at no additional cost.</a:t>
            </a:r>
            <a:endParaRPr lang="en-GB" sz="1450" dirty="0">
              <a:solidFill>
                <a:schemeClr val="bg1"/>
              </a:solidFill>
              <a:latin typeface="Arial"/>
              <a:cs typeface="Arial"/>
            </a:endParaRPr>
          </a:p>
        </p:txBody>
      </p:sp>
      <p:sp>
        <p:nvSpPr>
          <p:cNvPr id="7" name="Title 1">
            <a:extLst>
              <a:ext uri="{FF2B5EF4-FFF2-40B4-BE49-F238E27FC236}">
                <a16:creationId xmlns:a16="http://schemas.microsoft.com/office/drawing/2014/main" id="{4EA14634-6BD7-7318-4BA7-58796EFC0297}"/>
              </a:ext>
            </a:extLst>
          </p:cNvPr>
          <p:cNvSpPr>
            <a:spLocks noGrp="1"/>
          </p:cNvSpPr>
          <p:nvPr>
            <p:ph type="title"/>
          </p:nvPr>
        </p:nvSpPr>
        <p:spPr>
          <a:xfrm>
            <a:off x="428171" y="525236"/>
            <a:ext cx="10947400" cy="850900"/>
          </a:xfrm>
        </p:spPr>
        <p:txBody>
          <a:bodyPr>
            <a:noAutofit/>
          </a:bodyPr>
          <a:lstStyle/>
          <a:p>
            <a:r>
              <a:rPr lang="en-GB" sz="3200" b="1" dirty="0">
                <a:solidFill>
                  <a:schemeClr val="bg1"/>
                </a:solidFill>
                <a:latin typeface="Arial" panose="020B0604020202020204" pitchFamily="34" charset="0"/>
                <a:cs typeface="Arial" panose="020B0604020202020204" pitchFamily="34" charset="0"/>
              </a:rPr>
              <a:t>What does membership offer?</a:t>
            </a:r>
          </a:p>
        </p:txBody>
      </p:sp>
    </p:spTree>
    <p:extLst>
      <p:ext uri="{BB962C8B-B14F-4D97-AF65-F5344CB8AC3E}">
        <p14:creationId xmlns:p14="http://schemas.microsoft.com/office/powerpoint/2010/main" val="225814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3C8B987-8583-D26D-A3F7-E1A320EBE954}"/>
              </a:ext>
            </a:extLst>
          </p:cNvPr>
          <p:cNvSpPr>
            <a:spLocks noGrp="1"/>
          </p:cNvSpPr>
          <p:nvPr>
            <p:ph type="subTitle" idx="1"/>
          </p:nvPr>
        </p:nvSpPr>
        <p:spPr>
          <a:xfrm>
            <a:off x="546087" y="1400177"/>
            <a:ext cx="8078143" cy="3063957"/>
          </a:xfrm>
        </p:spPr>
        <p:txBody>
          <a:bodyPr/>
          <a:lstStyle/>
          <a:p>
            <a:r>
              <a:rPr lang="en-GB" sz="2000" dirty="0">
                <a:latin typeface="Arial" panose="020B0604020202020204" pitchFamily="34" charset="0"/>
                <a:cs typeface="Arial" panose="020B0604020202020204" pitchFamily="34" charset="0"/>
              </a:rPr>
              <a:t>Annual membership fee  </a:t>
            </a:r>
            <a:r>
              <a:rPr lang="en-GB" sz="2000" b="1" dirty="0">
                <a:latin typeface="Arial" panose="020B0604020202020204" pitchFamily="34" charset="0"/>
                <a:cs typeface="Arial" panose="020B0604020202020204" pitchFamily="34" charset="0"/>
              </a:rPr>
              <a:t>£156</a:t>
            </a:r>
          </a:p>
          <a:p>
            <a:r>
              <a:rPr lang="en-GB" sz="2000" dirty="0">
                <a:latin typeface="Arial" panose="020B0604020202020204" pitchFamily="34" charset="0"/>
                <a:cs typeface="Arial" panose="020B0604020202020204" pitchFamily="34" charset="0"/>
              </a:rPr>
              <a:t>Two training course attendances would provide £142 member saving</a:t>
            </a:r>
          </a:p>
          <a:p>
            <a:pPr lvl="1"/>
            <a:r>
              <a:rPr lang="en-GB" sz="1800" dirty="0">
                <a:latin typeface="Arial" panose="020B0604020202020204" pitchFamily="34" charset="0"/>
                <a:cs typeface="Arial" panose="020B0604020202020204" pitchFamily="34" charset="0"/>
              </a:rPr>
              <a:t>Typical price for a non-member to attend a course 	</a:t>
            </a:r>
            <a:r>
              <a:rPr lang="en-GB" sz="1800" b="1" dirty="0">
                <a:latin typeface="Arial" panose="020B0604020202020204" pitchFamily="34" charset="0"/>
                <a:cs typeface="Arial" panose="020B0604020202020204" pitchFamily="34" charset="0"/>
              </a:rPr>
              <a:t>£270</a:t>
            </a:r>
          </a:p>
          <a:p>
            <a:pPr lvl="1"/>
            <a:r>
              <a:rPr lang="en-GB" sz="1800" dirty="0">
                <a:latin typeface="Arial" panose="020B0604020202020204" pitchFamily="34" charset="0"/>
                <a:cs typeface="Arial" panose="020B0604020202020204" pitchFamily="34" charset="0"/>
              </a:rPr>
              <a:t>Member price for the same course	 		</a:t>
            </a:r>
            <a:r>
              <a:rPr lang="en-GB" sz="1800" b="1" dirty="0">
                <a:latin typeface="Arial" panose="020B0604020202020204" pitchFamily="34" charset="0"/>
                <a:cs typeface="Arial" panose="020B0604020202020204" pitchFamily="34" charset="0"/>
              </a:rPr>
              <a:t>£199</a:t>
            </a:r>
          </a:p>
          <a:p>
            <a:pPr lvl="1"/>
            <a:r>
              <a:rPr lang="en-GB" sz="1800" dirty="0">
                <a:latin typeface="Arial" panose="020B0604020202020204" pitchFamily="34" charset="0"/>
                <a:cs typeface="Arial" panose="020B0604020202020204" pitchFamily="34" charset="0"/>
              </a:rPr>
              <a:t>Member saving £71 per teacher per course</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Subject leader time saved through support and resources,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of seven hours per year to break even</a:t>
            </a:r>
          </a:p>
          <a:p>
            <a:pPr lvl="1"/>
            <a:r>
              <a:rPr lang="en-GB" sz="1800" dirty="0">
                <a:latin typeface="Arial" panose="020B0604020202020204" pitchFamily="34" charset="0"/>
                <a:cs typeface="Arial" panose="020B0604020202020204" pitchFamily="34" charset="0"/>
              </a:rPr>
              <a:t>Assuming the Subject Leader's salary of approx. £23 per hour (156/23)</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a:p>
            <a:r>
              <a:rPr lang="en-GB" sz="2200" b="1" dirty="0">
                <a:latin typeface="Arial"/>
                <a:cs typeface="Arial"/>
              </a:rPr>
              <a:t>Improved student engagement and success </a:t>
            </a:r>
          </a:p>
          <a:p>
            <a:r>
              <a:rPr lang="en-GB" sz="2200" b="1" dirty="0">
                <a:latin typeface="Arial"/>
                <a:cs typeface="Arial"/>
              </a:rPr>
              <a:t>Improved teaching quality and curriculum enhancement</a:t>
            </a:r>
          </a:p>
          <a:p>
            <a:r>
              <a:rPr lang="en-GB" sz="2200" b="1" dirty="0">
                <a:latin typeface="Arial"/>
                <a:cs typeface="Arial"/>
              </a:rPr>
              <a:t>Resources that help your school excel against the Ofsted framework.</a:t>
            </a:r>
          </a:p>
          <a:p>
            <a:endParaRPr lang="en-GB" dirty="0"/>
          </a:p>
        </p:txBody>
      </p:sp>
      <p:sp>
        <p:nvSpPr>
          <p:cNvPr id="4" name="Title 3">
            <a:extLst>
              <a:ext uri="{FF2B5EF4-FFF2-40B4-BE49-F238E27FC236}">
                <a16:creationId xmlns:a16="http://schemas.microsoft.com/office/drawing/2014/main" id="{320D5DB4-7EFB-DC8F-1588-DE75678D063F}"/>
              </a:ext>
            </a:extLst>
          </p:cNvPr>
          <p:cNvSpPr>
            <a:spLocks noGrp="1"/>
          </p:cNvSpPr>
          <p:nvPr>
            <p:ph type="title"/>
          </p:nvPr>
        </p:nvSpPr>
        <p:spPr/>
        <p:txBody>
          <a:bodyPr/>
          <a:lstStyle/>
          <a:p>
            <a:r>
              <a:rPr lang="en-US" sz="4000" dirty="0"/>
              <a:t>Return on investment</a:t>
            </a:r>
            <a:endParaRPr lang="en-GB" sz="4000" dirty="0"/>
          </a:p>
        </p:txBody>
      </p:sp>
      <p:pic>
        <p:nvPicPr>
          <p:cNvPr id="11" name="Picture 10" descr="A person holding a book&#10;&#10;Description automatically generated">
            <a:extLst>
              <a:ext uri="{FF2B5EF4-FFF2-40B4-BE49-F238E27FC236}">
                <a16:creationId xmlns:a16="http://schemas.microsoft.com/office/drawing/2014/main" id="{23F5FB50-17DF-DA3F-F49B-42AF44463EE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52" r="51043"/>
          <a:stretch/>
        </p:blipFill>
        <p:spPr>
          <a:xfrm>
            <a:off x="7524713" y="596900"/>
            <a:ext cx="4667287" cy="6275180"/>
          </a:xfrm>
          <a:prstGeom prst="rect">
            <a:avLst/>
          </a:prstGeom>
        </p:spPr>
      </p:pic>
    </p:spTree>
    <p:extLst>
      <p:ext uri="{BB962C8B-B14F-4D97-AF65-F5344CB8AC3E}">
        <p14:creationId xmlns:p14="http://schemas.microsoft.com/office/powerpoint/2010/main" val="37280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45D0C-686C-9CE1-FB77-F99FB8F57295}"/>
              </a:ext>
            </a:extLst>
          </p:cNvPr>
          <p:cNvSpPr>
            <a:spLocks noGrp="1"/>
          </p:cNvSpPr>
          <p:nvPr>
            <p:ph type="title"/>
          </p:nvPr>
        </p:nvSpPr>
        <p:spPr/>
        <p:txBody>
          <a:bodyPr/>
          <a:lstStyle/>
          <a:p>
            <a:r>
              <a:rPr lang="en-GB" sz="3600" b="1" dirty="0">
                <a:solidFill>
                  <a:srgbClr val="0A303F"/>
                </a:solidFill>
                <a:latin typeface="Arial" panose="020B0604020202020204" pitchFamily="34" charset="0"/>
                <a:cs typeface="Arial" panose="020B0604020202020204" pitchFamily="34" charset="0"/>
              </a:rPr>
              <a:t>Success Stories from other schools</a:t>
            </a:r>
            <a:endParaRPr lang="en-GB" sz="3600" dirty="0">
              <a:solidFill>
                <a:srgbClr val="0A303F"/>
              </a:solidFill>
            </a:endParaRPr>
          </a:p>
        </p:txBody>
      </p:sp>
      <p:pic>
        <p:nvPicPr>
          <p:cNvPr id="8" name="Picture 7" descr="A hand holding a megaphone&#10;&#10;Description automatically generated">
            <a:extLst>
              <a:ext uri="{FF2B5EF4-FFF2-40B4-BE49-F238E27FC236}">
                <a16:creationId xmlns:a16="http://schemas.microsoft.com/office/drawing/2014/main" id="{3B4131AB-F5F7-D021-3FAC-42F407091DA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7980" b="19112"/>
          <a:stretch/>
        </p:blipFill>
        <p:spPr>
          <a:xfrm>
            <a:off x="8946930" y="2425700"/>
            <a:ext cx="3245070" cy="4432300"/>
          </a:xfrm>
          <a:prstGeom prst="rect">
            <a:avLst/>
          </a:prstGeom>
        </p:spPr>
      </p:pic>
      <p:sp>
        <p:nvSpPr>
          <p:cNvPr id="10" name="TextBox 9">
            <a:extLst>
              <a:ext uri="{FF2B5EF4-FFF2-40B4-BE49-F238E27FC236}">
                <a16:creationId xmlns:a16="http://schemas.microsoft.com/office/drawing/2014/main" id="{651BF239-BDD9-677B-F4AE-069D4CFE6FDB}"/>
              </a:ext>
            </a:extLst>
          </p:cNvPr>
          <p:cNvSpPr txBox="1"/>
          <p:nvPr/>
        </p:nvSpPr>
        <p:spPr>
          <a:xfrm>
            <a:off x="353875" y="1158612"/>
            <a:ext cx="8840925" cy="4725589"/>
          </a:xfrm>
          <a:prstGeom prst="rect">
            <a:avLst/>
          </a:prstGeom>
          <a:noFill/>
        </p:spPr>
        <p:txBody>
          <a:bodyPr wrap="square">
            <a:spAutoFit/>
          </a:bodyPr>
          <a:lstStyle/>
          <a:p>
            <a:pPr>
              <a:lnSpc>
                <a:spcPct val="120000"/>
              </a:lnSpc>
            </a:pPr>
            <a:r>
              <a:rPr lang="en-GB" sz="1200" i="1" dirty="0">
                <a:solidFill>
                  <a:srgbClr val="0A303F"/>
                </a:solidFill>
                <a:latin typeface="Arial" panose="020B0604020202020204" pitchFamily="34" charset="0"/>
                <a:cs typeface="Arial" panose="020B0604020202020204" pitchFamily="34" charset="0"/>
              </a:rPr>
              <a:t>"The D&amp;T Association has become an invaluable resource for supporting and advancing design and technology (D&amp;T) across the trust I work for. Whether in primary or secondary education, the skills, knowledge, resources, and guidance they provide are truly exceptional. The team at the Association is incredibly friendly and approachable, always going above and beyond to offer the support you need.</a:t>
            </a:r>
            <a:br>
              <a:rPr lang="en-GB" sz="1200" dirty="0">
                <a:solidFill>
                  <a:srgbClr val="0A303F"/>
                </a:solidFill>
                <a:latin typeface="Arial" panose="020B0604020202020204" pitchFamily="34" charset="0"/>
                <a:cs typeface="Arial" panose="020B0604020202020204" pitchFamily="34" charset="0"/>
              </a:rPr>
            </a:br>
            <a:br>
              <a:rPr lang="en-GB" sz="1200" dirty="0">
                <a:solidFill>
                  <a:srgbClr val="0A303F"/>
                </a:solidFill>
                <a:latin typeface="Arial" panose="020B0604020202020204" pitchFamily="34" charset="0"/>
                <a:cs typeface="Arial" panose="020B0604020202020204" pitchFamily="34" charset="0"/>
              </a:rPr>
            </a:br>
            <a:r>
              <a:rPr lang="en-GB" sz="1200" i="1" dirty="0">
                <a:solidFill>
                  <a:srgbClr val="0A303F"/>
                </a:solidFill>
                <a:latin typeface="Arial" panose="020B0604020202020204" pitchFamily="34" charset="0"/>
                <a:cs typeface="Arial" panose="020B0604020202020204" pitchFamily="34" charset="0"/>
              </a:rPr>
              <a:t>Personally, I believe that two standout resources have made a significant impact: </a:t>
            </a:r>
            <a:r>
              <a:rPr lang="en-GB" sz="1200" b="1" i="1" dirty="0">
                <a:solidFill>
                  <a:srgbClr val="0A303F"/>
                </a:solidFill>
                <a:latin typeface="Arial" panose="020B0604020202020204" pitchFamily="34" charset="0"/>
                <a:cs typeface="Arial" panose="020B0604020202020204" pitchFamily="34" charset="0"/>
                <a:hlinkClick r:id="rId3" tooltip="https://www.designtechnology.org.uk/shop-products/projects-on-a-page-full-pack-of-23-planners-two-new-for-2023/">
                  <a:extLst>
                    <a:ext uri="{A12FA001-AC4F-418D-AE19-62706E023703}">
                      <ahyp:hlinkClr xmlns:ahyp="http://schemas.microsoft.com/office/drawing/2018/hyperlinkcolor" val="tx"/>
                    </a:ext>
                  </a:extLst>
                </a:hlinkClick>
              </a:rPr>
              <a:t>Projects on a Page</a:t>
            </a:r>
            <a:r>
              <a:rPr lang="en-GB" sz="1200" b="1" i="1" dirty="0">
                <a:solidFill>
                  <a:srgbClr val="0A303F"/>
                </a:solidFill>
                <a:latin typeface="Arial" panose="020B0604020202020204" pitchFamily="34" charset="0"/>
                <a:cs typeface="Arial" panose="020B0604020202020204" pitchFamily="34" charset="0"/>
              </a:rPr>
              <a:t> </a:t>
            </a:r>
            <a:r>
              <a:rPr lang="en-GB" sz="1200" i="1" dirty="0">
                <a:solidFill>
                  <a:srgbClr val="0A303F"/>
                </a:solidFill>
                <a:latin typeface="Arial" panose="020B0604020202020204" pitchFamily="34" charset="0"/>
                <a:cs typeface="Arial" panose="020B0604020202020204" pitchFamily="34" charset="0"/>
              </a:rPr>
              <a:t>for primary and </a:t>
            </a:r>
            <a:r>
              <a:rPr lang="en-GB" sz="1200" b="1" i="1" dirty="0">
                <a:solidFill>
                  <a:srgbClr val="0A303F"/>
                </a:solidFill>
                <a:latin typeface="Arial" panose="020B0604020202020204" pitchFamily="34" charset="0"/>
                <a:cs typeface="Arial" panose="020B0604020202020204" pitchFamily="34" charset="0"/>
                <a:hlinkClick r:id="rId4" tooltip="http://www.inspiredbyindustry.org.uk/">
                  <a:extLst>
                    <a:ext uri="{A12FA001-AC4F-418D-AE19-62706E023703}">
                      <ahyp:hlinkClr xmlns:ahyp="http://schemas.microsoft.com/office/drawing/2018/hyperlinkcolor" val="tx"/>
                    </a:ext>
                  </a:extLst>
                </a:hlinkClick>
              </a:rPr>
              <a:t>Inspired by Industry</a:t>
            </a:r>
            <a:r>
              <a:rPr lang="en-GB" sz="1200" b="1" i="1" dirty="0">
                <a:solidFill>
                  <a:srgbClr val="0A303F"/>
                </a:solidFill>
                <a:latin typeface="Arial" panose="020B0604020202020204" pitchFamily="34" charset="0"/>
                <a:cs typeface="Arial" panose="020B0604020202020204" pitchFamily="34" charset="0"/>
              </a:rPr>
              <a:t> </a:t>
            </a:r>
            <a:r>
              <a:rPr lang="en-GB" sz="1200" i="1" dirty="0">
                <a:solidFill>
                  <a:srgbClr val="0A303F"/>
                </a:solidFill>
                <a:latin typeface="Arial" panose="020B0604020202020204" pitchFamily="34" charset="0"/>
                <a:cs typeface="Arial" panose="020B0604020202020204" pitchFamily="34" charset="0"/>
              </a:rPr>
              <a:t>for secondary. These resources offer exactly what’s needed at each educational level, ensuring high-quality teaching that meets and exceeds the national curriculum requirements." </a:t>
            </a:r>
            <a:r>
              <a:rPr lang="en-GB" sz="1200" b="1" i="1" dirty="0">
                <a:solidFill>
                  <a:srgbClr val="0A303F"/>
                </a:solidFill>
                <a:latin typeface="Arial" panose="020B0604020202020204" pitchFamily="34" charset="0"/>
                <a:cs typeface="Arial" panose="020B0604020202020204" pitchFamily="34" charset="0"/>
              </a:rPr>
              <a:t>- Drew Wicken, Director of Design &amp;Technology and Vocational Education at Co-op Academies.</a:t>
            </a:r>
          </a:p>
          <a:p>
            <a:pPr>
              <a:lnSpc>
                <a:spcPct val="120000"/>
              </a:lnSpc>
            </a:pPr>
            <a:endParaRPr lang="en-GB" sz="1200" b="1" i="1" dirty="0">
              <a:solidFill>
                <a:srgbClr val="0A303F"/>
              </a:solidFill>
              <a:latin typeface="Arial" panose="020B0604020202020204" pitchFamily="34" charset="0"/>
              <a:cs typeface="Arial" panose="020B0604020202020204" pitchFamily="34" charset="0"/>
            </a:endParaRPr>
          </a:p>
          <a:p>
            <a:pPr>
              <a:lnSpc>
                <a:spcPct val="120000"/>
              </a:lnSpc>
            </a:pPr>
            <a:r>
              <a:rPr lang="en-GB" sz="1200" b="0" i="1" dirty="0">
                <a:solidFill>
                  <a:srgbClr val="0A303F"/>
                </a:solidFill>
                <a:effectLst/>
                <a:latin typeface="Arial" panose="020B0604020202020204" pitchFamily="34" charset="0"/>
                <a:cs typeface="Arial" panose="020B0604020202020204" pitchFamily="34" charset="0"/>
              </a:rPr>
              <a:t>“It is excellent! Skills are progressive and the way it's been written allows for teacher creativity and pupil voice.”</a:t>
            </a:r>
            <a:br>
              <a:rPr lang="en-GB" sz="1200" b="0" i="1" dirty="0">
                <a:solidFill>
                  <a:srgbClr val="0A303F"/>
                </a:solidFill>
                <a:effectLst/>
                <a:latin typeface="Arial" panose="020B0604020202020204" pitchFamily="34" charset="0"/>
                <a:cs typeface="Arial" panose="020B0604020202020204" pitchFamily="34" charset="0"/>
              </a:rPr>
            </a:br>
            <a:endParaRPr lang="en-GB" sz="1200" b="0" i="1" dirty="0">
              <a:solidFill>
                <a:srgbClr val="0A303F"/>
              </a:solidFill>
              <a:effectLst/>
              <a:latin typeface="Arial" panose="020B0604020202020204" pitchFamily="34" charset="0"/>
              <a:cs typeface="Arial" panose="020B0604020202020204" pitchFamily="34" charset="0"/>
            </a:endParaRPr>
          </a:p>
          <a:p>
            <a:pPr>
              <a:lnSpc>
                <a:spcPct val="120000"/>
              </a:lnSpc>
            </a:pPr>
            <a:r>
              <a:rPr lang="en-GB" sz="1200" i="1" dirty="0">
                <a:solidFill>
                  <a:srgbClr val="0A303F"/>
                </a:solidFill>
                <a:latin typeface="Arial" panose="020B0604020202020204" pitchFamily="34" charset="0"/>
                <a:cs typeface="Arial" panose="020B0604020202020204" pitchFamily="34" charset="0"/>
              </a:rPr>
              <a:t>“</a:t>
            </a:r>
            <a:r>
              <a:rPr lang="en-GB" sz="1200" b="0" i="1" dirty="0">
                <a:solidFill>
                  <a:srgbClr val="0A303F"/>
                </a:solidFill>
                <a:effectLst/>
                <a:latin typeface="Arial" panose="020B0604020202020204" pitchFamily="34" charset="0"/>
                <a:cs typeface="Arial" panose="020B0604020202020204" pitchFamily="34" charset="0"/>
              </a:rPr>
              <a:t>I started working with the Year 6 children to introduce the '</a:t>
            </a:r>
            <a:r>
              <a:rPr lang="en-GB" sz="1200" b="0" i="1" dirty="0" err="1">
                <a:solidFill>
                  <a:srgbClr val="0A303F"/>
                </a:solidFill>
                <a:effectLst/>
                <a:latin typeface="Arial" panose="020B0604020202020204" pitchFamily="34" charset="0"/>
                <a:cs typeface="Arial" panose="020B0604020202020204" pitchFamily="34" charset="0"/>
              </a:rPr>
              <a:t>Tinkercad</a:t>
            </a:r>
            <a:r>
              <a:rPr lang="en-GB" sz="1200" b="0" i="1" dirty="0">
                <a:solidFill>
                  <a:srgbClr val="0A303F"/>
                </a:solidFill>
                <a:effectLst/>
                <a:latin typeface="Arial" panose="020B0604020202020204" pitchFamily="34" charset="0"/>
                <a:cs typeface="Arial" panose="020B0604020202020204" pitchFamily="34" charset="0"/>
              </a:rPr>
              <a:t>' program. They were very enthusiastic, and I was very impressed with how they embraced their new learning... The Design &amp; Technology Associations' resources have certainly made the delivery of the CAD lessons manageable and less frightening” </a:t>
            </a:r>
            <a:r>
              <a:rPr lang="en-GB" sz="1200" b="0" i="0" dirty="0">
                <a:solidFill>
                  <a:srgbClr val="0A303F"/>
                </a:solidFill>
                <a:effectLst/>
                <a:latin typeface="Arial" panose="020B0604020202020204" pitchFamily="34" charset="0"/>
                <a:cs typeface="Arial" panose="020B0604020202020204" pitchFamily="34" charset="0"/>
              </a:rPr>
              <a:t>-</a:t>
            </a:r>
            <a:r>
              <a:rPr lang="en-GB" sz="1200" b="1" i="0" dirty="0">
                <a:solidFill>
                  <a:srgbClr val="0A303F"/>
                </a:solidFill>
                <a:effectLst/>
                <a:latin typeface="Arial" panose="020B0604020202020204" pitchFamily="34" charset="0"/>
                <a:cs typeface="Arial" panose="020B0604020202020204" pitchFamily="34" charset="0"/>
              </a:rPr>
              <a:t> Marie Myers, St Dominic Catholic Primary School</a:t>
            </a:r>
            <a:br>
              <a:rPr lang="en-GB" sz="1200" b="1" i="0" dirty="0">
                <a:solidFill>
                  <a:srgbClr val="0A303F"/>
                </a:solidFill>
                <a:effectLst/>
                <a:latin typeface="Arial" panose="020B0604020202020204" pitchFamily="34" charset="0"/>
                <a:cs typeface="Arial" panose="020B0604020202020204" pitchFamily="34" charset="0"/>
              </a:rPr>
            </a:br>
            <a:endParaRPr lang="en-GB" sz="1200" b="1" i="0" dirty="0">
              <a:solidFill>
                <a:srgbClr val="0A303F"/>
              </a:solidFill>
              <a:effectLst/>
              <a:latin typeface="Arial" panose="020B0604020202020204" pitchFamily="34" charset="0"/>
              <a:cs typeface="Arial" panose="020B0604020202020204" pitchFamily="34" charset="0"/>
            </a:endParaRPr>
          </a:p>
          <a:p>
            <a:pPr>
              <a:lnSpc>
                <a:spcPct val="120000"/>
              </a:lnSpc>
            </a:pPr>
            <a:r>
              <a:rPr lang="en-GB" sz="1200" b="0" i="1" dirty="0">
                <a:solidFill>
                  <a:srgbClr val="0A303F"/>
                </a:solidFill>
                <a:effectLst/>
                <a:latin typeface="Arial" panose="020B0604020202020204" pitchFamily="34" charset="0"/>
                <a:cs typeface="Arial" panose="020B0604020202020204" pitchFamily="34" charset="0"/>
              </a:rPr>
              <a:t>“It has been wonderful to see the awe and wonder on the pupils' faces and to see them get so excited and be so enthusiastic about their learning.” </a:t>
            </a:r>
            <a:r>
              <a:rPr lang="en-GB" sz="1200" b="0" i="0" dirty="0">
                <a:solidFill>
                  <a:srgbClr val="0A303F"/>
                </a:solidFill>
                <a:effectLst/>
                <a:latin typeface="Arial" panose="020B0604020202020204" pitchFamily="34" charset="0"/>
                <a:cs typeface="Arial" panose="020B0604020202020204" pitchFamily="34" charset="0"/>
              </a:rPr>
              <a:t>- </a:t>
            </a:r>
            <a:r>
              <a:rPr lang="en-GB" sz="1200" b="1" i="0" dirty="0">
                <a:solidFill>
                  <a:srgbClr val="0A303F"/>
                </a:solidFill>
                <a:effectLst/>
                <a:latin typeface="Arial" panose="020B0604020202020204" pitchFamily="34" charset="0"/>
                <a:cs typeface="Arial" panose="020B0604020202020204" pitchFamily="34" charset="0"/>
              </a:rPr>
              <a:t>Sophie Porteous, Christopher Pickering Primary School.</a:t>
            </a:r>
            <a:br>
              <a:rPr lang="en-GB" sz="1200" b="1" i="0" dirty="0">
                <a:solidFill>
                  <a:srgbClr val="0A303F"/>
                </a:solidFill>
                <a:effectLst/>
                <a:latin typeface="Arial" panose="020B0604020202020204" pitchFamily="34" charset="0"/>
                <a:cs typeface="Arial" panose="020B0604020202020204" pitchFamily="34" charset="0"/>
              </a:rPr>
            </a:br>
            <a:endParaRPr lang="en-GB" sz="1200" b="1" i="0" dirty="0">
              <a:solidFill>
                <a:srgbClr val="0A303F"/>
              </a:solidFill>
              <a:effectLst/>
              <a:latin typeface="Arial" panose="020B0604020202020204" pitchFamily="34" charset="0"/>
              <a:cs typeface="Arial" panose="020B0604020202020204" pitchFamily="34" charset="0"/>
            </a:endParaRPr>
          </a:p>
          <a:p>
            <a:pPr>
              <a:lnSpc>
                <a:spcPct val="120000"/>
              </a:lnSpc>
            </a:pPr>
            <a:r>
              <a:rPr lang="en-GB" sz="1200" b="0" i="1" dirty="0">
                <a:solidFill>
                  <a:srgbClr val="0A303F"/>
                </a:solidFill>
                <a:effectLst/>
                <a:latin typeface="Arial" panose="020B0604020202020204" pitchFamily="34" charset="0"/>
                <a:cs typeface="Arial" panose="020B0604020202020204" pitchFamily="34" charset="0"/>
              </a:rPr>
              <a:t>“We cannot thank the team enough for enabling us to learn more about the use of 3D printers in our Curriculum offer.”</a:t>
            </a:r>
            <a:r>
              <a:rPr lang="en-GB" sz="1200" b="0" i="0" dirty="0">
                <a:solidFill>
                  <a:srgbClr val="0A303F"/>
                </a:solidFill>
                <a:effectLst/>
                <a:latin typeface="Arial" panose="020B0604020202020204" pitchFamily="34" charset="0"/>
                <a:cs typeface="Arial" panose="020B0604020202020204" pitchFamily="34" charset="0"/>
              </a:rPr>
              <a:t> - </a:t>
            </a:r>
            <a:r>
              <a:rPr lang="en-GB" sz="1200" b="1" i="0" dirty="0">
                <a:solidFill>
                  <a:srgbClr val="0A303F"/>
                </a:solidFill>
                <a:effectLst/>
                <a:latin typeface="Arial" panose="020B0604020202020204" pitchFamily="34" charset="0"/>
                <a:cs typeface="Arial" panose="020B0604020202020204" pitchFamily="34" charset="0"/>
              </a:rPr>
              <a:t>Alison Moxham, Bretherton Endowed Church of England Primary School.</a:t>
            </a:r>
          </a:p>
        </p:txBody>
      </p:sp>
    </p:spTree>
    <p:extLst>
      <p:ext uri="{BB962C8B-B14F-4D97-AF65-F5344CB8AC3E}">
        <p14:creationId xmlns:p14="http://schemas.microsoft.com/office/powerpoint/2010/main" val="323469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303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B69B2D-7706-B4A3-0BFB-CB6953D08F77}"/>
              </a:ext>
            </a:extLst>
          </p:cNvPr>
          <p:cNvSpPr>
            <a:spLocks noGrp="1"/>
          </p:cNvSpPr>
          <p:nvPr>
            <p:ph type="title"/>
          </p:nvPr>
        </p:nvSpPr>
        <p:spPr>
          <a:xfrm>
            <a:off x="404675" y="579353"/>
            <a:ext cx="10947400" cy="850900"/>
          </a:xfrm>
        </p:spPr>
        <p:txBody>
          <a:bodyPr>
            <a:noAutofit/>
          </a:bodyPr>
          <a:lstStyle/>
          <a:p>
            <a:r>
              <a:rPr lang="en-GB" sz="3600" b="1" dirty="0">
                <a:solidFill>
                  <a:schemeClr val="bg1"/>
                </a:solidFill>
                <a:latin typeface="Arial" panose="020B0604020202020204" pitchFamily="34" charset="0"/>
                <a:cs typeface="Arial" panose="020B0604020202020204" pitchFamily="34" charset="0"/>
              </a:rPr>
              <a:t>Alignment with our school goals</a:t>
            </a:r>
          </a:p>
        </p:txBody>
      </p:sp>
      <p:sp>
        <p:nvSpPr>
          <p:cNvPr id="9" name="Content Placeholder 4">
            <a:extLst>
              <a:ext uri="{FF2B5EF4-FFF2-40B4-BE49-F238E27FC236}">
                <a16:creationId xmlns:a16="http://schemas.microsoft.com/office/drawing/2014/main" id="{9C09A9A7-3B16-50B9-5312-D650D4002557}"/>
              </a:ext>
            </a:extLst>
          </p:cNvPr>
          <p:cNvSpPr txBox="1">
            <a:spLocks/>
          </p:cNvSpPr>
          <p:nvPr/>
        </p:nvSpPr>
        <p:spPr>
          <a:xfrm>
            <a:off x="3015392" y="2366755"/>
            <a:ext cx="7891627" cy="3672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base" hangingPunct="0">
              <a:spcBef>
                <a:spcPct val="0"/>
              </a:spcBef>
              <a:spcAft>
                <a:spcPct val="0"/>
              </a:spcAft>
              <a:buFont typeface="Arial" panose="020B0604020202020204" pitchFamily="34" charset="0"/>
              <a:buChar char="•"/>
            </a:pPr>
            <a:r>
              <a:rPr lang="en-US" altLang="en-US" sz="2400" dirty="0">
                <a:solidFill>
                  <a:schemeClr val="bg1"/>
                </a:solidFill>
                <a:latin typeface="Arial" panose="020B0604020202020204" pitchFamily="34" charset="0"/>
              </a:rPr>
              <a:t>Enhancing student engagement and achievement in D&amp;T.</a:t>
            </a:r>
          </a:p>
          <a:p>
            <a:pPr marL="342900" indent="-342900" eaLnBrk="0" fontAlgn="base" hangingPunct="0">
              <a:spcBef>
                <a:spcPct val="0"/>
              </a:spcBef>
              <a:spcAft>
                <a:spcPct val="0"/>
              </a:spcAft>
              <a:buFont typeface="Arial" panose="020B0604020202020204" pitchFamily="34" charset="0"/>
              <a:buChar char="•"/>
            </a:pPr>
            <a:r>
              <a:rPr lang="en-US" altLang="en-US" sz="2400" dirty="0">
                <a:solidFill>
                  <a:schemeClr val="bg1"/>
                </a:solidFill>
                <a:latin typeface="Arial" panose="020B0604020202020204" pitchFamily="34" charset="0"/>
              </a:rPr>
              <a:t>Supporting teacher development and confidence.</a:t>
            </a:r>
          </a:p>
          <a:p>
            <a:pPr marL="342900" indent="-342900" eaLnBrk="0" fontAlgn="base" hangingPunct="0">
              <a:spcBef>
                <a:spcPct val="0"/>
              </a:spcBef>
              <a:spcAft>
                <a:spcPct val="0"/>
              </a:spcAft>
              <a:buFont typeface="Arial" panose="020B0604020202020204" pitchFamily="34" charset="0"/>
              <a:buChar char="•"/>
            </a:pPr>
            <a:r>
              <a:rPr lang="en-US" altLang="en-US" sz="2400" dirty="0">
                <a:solidFill>
                  <a:schemeClr val="bg1"/>
                </a:solidFill>
                <a:latin typeface="Arial" panose="020B0604020202020204" pitchFamily="34" charset="0"/>
              </a:rPr>
              <a:t>Promoting a culture of innovation and creativity.</a:t>
            </a:r>
          </a:p>
          <a:p>
            <a:pPr marL="342900" indent="-342900" eaLnBrk="0" fontAlgn="base" hangingPunct="0">
              <a:spcBef>
                <a:spcPct val="0"/>
              </a:spcBef>
              <a:spcAft>
                <a:spcPct val="0"/>
              </a:spcAft>
              <a:buFont typeface="Arial" panose="020B0604020202020204" pitchFamily="34" charset="0"/>
              <a:buChar char="•"/>
            </a:pPr>
            <a:r>
              <a:rPr lang="en-US" altLang="en-US" sz="2400" dirty="0">
                <a:solidFill>
                  <a:schemeClr val="bg1"/>
                </a:solidFill>
                <a:latin typeface="Arial" panose="020B0604020202020204" pitchFamily="34" charset="0"/>
              </a:rPr>
              <a:t>Meeting OFSTED requirements for a broad and balanced curriculum </a:t>
            </a:r>
          </a:p>
          <a:p>
            <a:pPr eaLnBrk="0" fontAlgn="base" hangingPunct="0">
              <a:spcBef>
                <a:spcPct val="0"/>
              </a:spcBef>
              <a:spcAft>
                <a:spcPct val="0"/>
              </a:spcAft>
            </a:pPr>
            <a:endParaRPr lang="en-GB" sz="2400" dirty="0">
              <a:solidFill>
                <a:srgbClr val="FFFF45"/>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dirty="0">
                <a:solidFill>
                  <a:srgbClr val="FFFF45"/>
                </a:solidFill>
                <a:latin typeface="Arial" panose="020B0604020202020204" pitchFamily="34" charset="0"/>
                <a:cs typeface="Arial" panose="020B0604020202020204" pitchFamily="34" charset="0"/>
              </a:rPr>
              <a:t>[Add some of your own school goals.]</a:t>
            </a:r>
          </a:p>
        </p:txBody>
      </p:sp>
      <p:pic>
        <p:nvPicPr>
          <p:cNvPr id="11" name="Picture 10" descr="A white arrow in a circle&#10;&#10;Description automatically generated">
            <a:extLst>
              <a:ext uri="{FF2B5EF4-FFF2-40B4-BE49-F238E27FC236}">
                <a16:creationId xmlns:a16="http://schemas.microsoft.com/office/drawing/2014/main" id="{C71EFF77-AF22-AD15-0A8C-5FAA26232747}"/>
              </a:ext>
            </a:extLst>
          </p:cNvPr>
          <p:cNvPicPr>
            <a:picLocks noChangeAspect="1"/>
          </p:cNvPicPr>
          <p:nvPr/>
        </p:nvPicPr>
        <p:blipFill>
          <a:blip r:embed="rId2"/>
          <a:srcRect l="9376"/>
          <a:stretch/>
        </p:blipFill>
        <p:spPr>
          <a:xfrm>
            <a:off x="404675" y="2195512"/>
            <a:ext cx="2493645" cy="2466975"/>
          </a:xfrm>
          <a:prstGeom prst="rect">
            <a:avLst/>
          </a:prstGeom>
        </p:spPr>
      </p:pic>
    </p:spTree>
    <p:extLst>
      <p:ext uri="{BB962C8B-B14F-4D97-AF65-F5344CB8AC3E}">
        <p14:creationId xmlns:p14="http://schemas.microsoft.com/office/powerpoint/2010/main" val="231385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1BBABB9-EB98-5CCB-DF12-1FE08AEA71A9}"/>
              </a:ext>
            </a:extLst>
          </p:cNvPr>
          <p:cNvSpPr>
            <a:spLocks noGrp="1"/>
          </p:cNvSpPr>
          <p:nvPr>
            <p:ph type="subTitle" idx="1"/>
          </p:nvPr>
        </p:nvSpPr>
        <p:spPr>
          <a:xfrm>
            <a:off x="444487" y="1274721"/>
            <a:ext cx="7810513" cy="3063957"/>
          </a:xfrm>
        </p:spPr>
        <p:txBody>
          <a:bodyPr/>
          <a:lstStyle/>
          <a:p>
            <a:pPr marL="0" indent="0" eaLnBrk="0" fontAlgn="base" hangingPunct="0">
              <a:lnSpc>
                <a:spcPct val="100000"/>
              </a:lnSpc>
              <a:spcBef>
                <a:spcPct val="0"/>
              </a:spcBef>
              <a:spcAft>
                <a:spcPct val="0"/>
              </a:spcAft>
              <a:buNone/>
            </a:pPr>
            <a:r>
              <a:rPr lang="en-GB" altLang="en-US" sz="1600" b="1" dirty="0">
                <a:latin typeface="Arial" panose="020B0604020202020204" pitchFamily="34" charset="0"/>
              </a:rPr>
              <a:t>SUMMARY</a:t>
            </a:r>
          </a:p>
          <a:p>
            <a:pPr marL="0" indent="0" eaLnBrk="0" fontAlgn="base" hangingPunct="0">
              <a:lnSpc>
                <a:spcPct val="100000"/>
              </a:lnSpc>
              <a:spcBef>
                <a:spcPct val="0"/>
              </a:spcBef>
              <a:spcAft>
                <a:spcPct val="0"/>
              </a:spcAft>
              <a:buNone/>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a:cs typeface="Arial"/>
              </a:rPr>
              <a:t>Investing in the D&amp;T primary school membership supports </a:t>
            </a:r>
            <a:r>
              <a:rPr lang="en-GB" altLang="en-US" sz="1600" dirty="0">
                <a:solidFill>
                  <a:srgbClr val="FFFF00"/>
                </a:solidFill>
                <a:latin typeface="Arial"/>
                <a:cs typeface="Arial"/>
              </a:rPr>
              <a:t>{Insert school's name} </a:t>
            </a:r>
            <a:r>
              <a:rPr lang="en-GB" altLang="en-US" sz="1600" dirty="0">
                <a:latin typeface="Arial"/>
                <a:cs typeface="Arial"/>
              </a:rPr>
              <a:t>commitment to high-quality education.</a:t>
            </a:r>
          </a:p>
          <a:p>
            <a:pPr eaLnBrk="0" fontAlgn="base" hangingPunct="0">
              <a:lnSpc>
                <a:spcPct val="100000"/>
              </a:lnSpc>
              <a:spcBef>
                <a:spcPct val="0"/>
              </a:spcBef>
              <a:spcAft>
                <a:spcPct val="0"/>
              </a:spcAft>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a:cs typeface="Arial"/>
              </a:rPr>
              <a:t>Membership offers valuable resources, training, and community connection.</a:t>
            </a:r>
          </a:p>
          <a:p>
            <a:pPr eaLnBrk="0" fontAlgn="base" hangingPunct="0">
              <a:lnSpc>
                <a:spcPct val="100000"/>
              </a:lnSpc>
              <a:spcBef>
                <a:spcPct val="0"/>
              </a:spcBef>
              <a:spcAft>
                <a:spcPct val="0"/>
              </a:spcAft>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a:cs typeface="Arial"/>
              </a:rPr>
              <a:t>Let's empower our students to become the innovators and problem-solvers of the future. </a:t>
            </a:r>
          </a:p>
          <a:p>
            <a:pPr eaLnBrk="0" fontAlgn="base" hangingPunct="0">
              <a:lnSpc>
                <a:spcPct val="100000"/>
              </a:lnSpc>
              <a:spcBef>
                <a:spcPct val="0"/>
              </a:spcBef>
              <a:spcAft>
                <a:spcPct val="0"/>
              </a:spcAft>
            </a:pPr>
            <a:endParaRPr lang="en-GB" altLang="en-US" sz="1600" dirty="0">
              <a:latin typeface="Arial" panose="020B0604020202020204" pitchFamily="34" charset="0"/>
            </a:endParaRPr>
          </a:p>
          <a:p>
            <a:pPr marL="0" indent="0" eaLnBrk="0" fontAlgn="base" hangingPunct="0">
              <a:lnSpc>
                <a:spcPct val="100000"/>
              </a:lnSpc>
              <a:spcBef>
                <a:spcPct val="0"/>
              </a:spcBef>
              <a:spcAft>
                <a:spcPct val="0"/>
              </a:spcAft>
              <a:buNone/>
            </a:pPr>
            <a:r>
              <a:rPr lang="en-GB" altLang="en-US" sz="1600" b="1" dirty="0">
                <a:latin typeface="Arial" panose="020B0604020202020204" pitchFamily="34" charset="0"/>
              </a:rPr>
              <a:t>NEXT STEPS</a:t>
            </a:r>
          </a:p>
          <a:p>
            <a:pPr marL="0" indent="0" eaLnBrk="0" fontAlgn="base" hangingPunct="0">
              <a:lnSpc>
                <a:spcPct val="100000"/>
              </a:lnSpc>
              <a:spcBef>
                <a:spcPct val="0"/>
              </a:spcBef>
              <a:spcAft>
                <a:spcPct val="0"/>
              </a:spcAft>
              <a:buNone/>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panose="020B0604020202020204" pitchFamily="34" charset="0"/>
              </a:rPr>
              <a:t>Review the membership options and choose the best fit.</a:t>
            </a:r>
          </a:p>
          <a:p>
            <a:pPr eaLnBrk="0" fontAlgn="base" hangingPunct="0">
              <a:lnSpc>
                <a:spcPct val="100000"/>
              </a:lnSpc>
              <a:spcBef>
                <a:spcPct val="0"/>
              </a:spcBef>
              <a:spcAft>
                <a:spcPct val="0"/>
              </a:spcAft>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panose="020B0604020202020204" pitchFamily="34" charset="0"/>
              </a:rPr>
              <a:t>Plan for staff CPD sessions to maximize the benefits.</a:t>
            </a:r>
          </a:p>
          <a:p>
            <a:pPr eaLnBrk="0" fontAlgn="base" hangingPunct="0">
              <a:lnSpc>
                <a:spcPct val="100000"/>
              </a:lnSpc>
              <a:spcBef>
                <a:spcPct val="0"/>
              </a:spcBef>
              <a:spcAft>
                <a:spcPct val="0"/>
              </a:spcAft>
            </a:pPr>
            <a:endParaRPr lang="en-GB" altLang="en-US" sz="1600" dirty="0">
              <a:latin typeface="Arial" panose="020B0604020202020204" pitchFamily="34" charset="0"/>
            </a:endParaRPr>
          </a:p>
          <a:p>
            <a:pPr eaLnBrk="0" fontAlgn="base" hangingPunct="0">
              <a:lnSpc>
                <a:spcPct val="100000"/>
              </a:lnSpc>
              <a:spcBef>
                <a:spcPct val="0"/>
              </a:spcBef>
              <a:spcAft>
                <a:spcPct val="0"/>
              </a:spcAft>
            </a:pPr>
            <a:r>
              <a:rPr lang="en-GB" altLang="en-US" sz="1600" dirty="0">
                <a:latin typeface="Arial" panose="020B0604020202020204" pitchFamily="34" charset="0"/>
              </a:rPr>
              <a:t>Schedule regular evaluations to measure impact on</a:t>
            </a:r>
            <a:br>
              <a:rPr lang="en-GB" altLang="en-US" sz="1600" dirty="0">
                <a:latin typeface="Arial" panose="020B0604020202020204" pitchFamily="34" charset="0"/>
              </a:rPr>
            </a:br>
            <a:r>
              <a:rPr lang="en-GB" altLang="en-US" sz="1600" dirty="0">
                <a:latin typeface="Arial" panose="020B0604020202020204" pitchFamily="34" charset="0"/>
              </a:rPr>
              <a:t>teaching and learning.</a:t>
            </a:r>
          </a:p>
          <a:p>
            <a:endParaRPr lang="en-GB" sz="1600" dirty="0"/>
          </a:p>
        </p:txBody>
      </p:sp>
      <p:sp>
        <p:nvSpPr>
          <p:cNvPr id="4" name="Title 3">
            <a:extLst>
              <a:ext uri="{FF2B5EF4-FFF2-40B4-BE49-F238E27FC236}">
                <a16:creationId xmlns:a16="http://schemas.microsoft.com/office/drawing/2014/main" id="{E9712FBC-2518-DEE4-4E02-6194A5A7AADA}"/>
              </a:ext>
            </a:extLst>
          </p:cNvPr>
          <p:cNvSpPr>
            <a:spLocks noGrp="1"/>
          </p:cNvSpPr>
          <p:nvPr>
            <p:ph type="title"/>
          </p:nvPr>
        </p:nvSpPr>
        <p:spPr/>
        <p:txBody>
          <a:bodyPr/>
          <a:lstStyle/>
          <a:p>
            <a:r>
              <a:rPr lang="en-GB" sz="3600" b="1" dirty="0">
                <a:solidFill>
                  <a:srgbClr val="0A303F"/>
                </a:solidFill>
                <a:latin typeface="Arial" panose="020B0604020202020204" pitchFamily="34" charset="0"/>
                <a:cs typeface="Arial" panose="020B0604020202020204" pitchFamily="34" charset="0"/>
              </a:rPr>
              <a:t>Summary &amp; Next Steps</a:t>
            </a:r>
            <a:endParaRPr lang="en-GB" sz="3600" dirty="0">
              <a:solidFill>
                <a:srgbClr val="0A303F"/>
              </a:solidFill>
            </a:endParaRPr>
          </a:p>
        </p:txBody>
      </p:sp>
      <p:pic>
        <p:nvPicPr>
          <p:cNvPr id="6" name="Picture 5" descr="A computer with a screen showing a website&#10;&#10;Description automatically generated">
            <a:extLst>
              <a:ext uri="{FF2B5EF4-FFF2-40B4-BE49-F238E27FC236}">
                <a16:creationId xmlns:a16="http://schemas.microsoft.com/office/drawing/2014/main" id="{9C8A058C-7623-A701-08E8-7FDE7A8F4C1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4224" b="3325"/>
          <a:stretch/>
        </p:blipFill>
        <p:spPr>
          <a:xfrm>
            <a:off x="6859816" y="2341382"/>
            <a:ext cx="5332184" cy="4516618"/>
          </a:xfrm>
          <a:prstGeom prst="rect">
            <a:avLst/>
          </a:prstGeom>
        </p:spPr>
      </p:pic>
    </p:spTree>
    <p:extLst>
      <p:ext uri="{BB962C8B-B14F-4D97-AF65-F5344CB8AC3E}">
        <p14:creationId xmlns:p14="http://schemas.microsoft.com/office/powerpoint/2010/main" val="1130747128"/>
      </p:ext>
    </p:extLst>
  </p:cSld>
  <p:clrMapOvr>
    <a:masterClrMapping/>
  </p:clrMapOvr>
</p:sld>
</file>

<file path=ppt/theme/theme1.xml><?xml version="1.0" encoding="utf-8"?>
<a:theme xmlns:a="http://schemas.openxmlformats.org/drawingml/2006/main" name="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D04EEAA89AB2489ADA8E8E6F23621C" ma:contentTypeVersion="13" ma:contentTypeDescription="Create a new document." ma:contentTypeScope="" ma:versionID="4b1af7d8168f284564c92c9ae9b04acd">
  <xsd:schema xmlns:xsd="http://www.w3.org/2001/XMLSchema" xmlns:xs="http://www.w3.org/2001/XMLSchema" xmlns:p="http://schemas.microsoft.com/office/2006/metadata/properties" xmlns:ns2="81f8b867-ddd5-4989-88da-3ced84550480" xmlns:ns3="0c8fa6c4-b7d3-4c62-a6da-ef72428ccf82" targetNamespace="http://schemas.microsoft.com/office/2006/metadata/properties" ma:root="true" ma:fieldsID="9301b05f1d71ea010f6f43b6030b2d6a" ns2:_="" ns3:_="">
    <xsd:import namespace="81f8b867-ddd5-4989-88da-3ced84550480"/>
    <xsd:import namespace="0c8fa6c4-b7d3-4c62-a6da-ef72428ccf8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f8b867-ddd5-4989-88da-3ced8455048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568bc87-6fcd-4c42-bfa6-8c0fd4cb740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8fa6c4-b7d3-4c62-a6da-ef72428ccf8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1400313-8738-4dfe-8d9a-a34f6e2eedc3}" ma:internalName="TaxCatchAll" ma:showField="CatchAllData" ma:web="0c8fa6c4-b7d3-4c62-a6da-ef72428ccf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BA9024-D967-4940-8717-5F2AFB63E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f8b867-ddd5-4989-88da-3ced84550480"/>
    <ds:schemaRef ds:uri="0c8fa6c4-b7d3-4c62-a6da-ef72428cc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7F802-1048-4667-BA6A-D078A689E1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DandT</Template>
  <TotalTime>31033</TotalTime>
  <Words>1076</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GriffithGothic Black</vt:lpstr>
      <vt:lpstr>Tw Cen MT</vt:lpstr>
      <vt:lpstr>Office Theme</vt:lpstr>
      <vt:lpstr>Investing in Primary School Membership with The Design &amp; Technology Association </vt:lpstr>
      <vt:lpstr>PowerPoint Presentation</vt:lpstr>
      <vt:lpstr>Importance of Design and Technology in Primary Education</vt:lpstr>
      <vt:lpstr>Current Challenges in Design  and Technology</vt:lpstr>
      <vt:lpstr>What does membership offer?</vt:lpstr>
      <vt:lpstr>Return on investment</vt:lpstr>
      <vt:lpstr>Success Stories from other schools</vt:lpstr>
      <vt:lpstr>Alignment with our school goals</vt:lpstr>
      <vt:lpstr>Summary &amp; Next Steps</vt:lpstr>
      <vt:lpstr>Any 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to go here</dc:title>
  <dc:creator>Ryan Ball</dc:creator>
  <cp:lastModifiedBy>Debbie Woodbridge</cp:lastModifiedBy>
  <cp:revision>146</cp:revision>
  <dcterms:created xsi:type="dcterms:W3CDTF">2022-10-07T10:15:47Z</dcterms:created>
  <dcterms:modified xsi:type="dcterms:W3CDTF">2024-10-15T12:13:51Z</dcterms:modified>
</cp:coreProperties>
</file>